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iJ1k5TDpLH24oWrvYwHoVSALKO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433520-97B4-4177-857B-D76B04ED589A}">
  <a:tblStyle styleId="{4E433520-97B4-4177-857B-D76B04ED589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https://www.youtube.com/watch?v=OPlNQBNGUTA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https://www.amnh.org/explore/ology/earth/plates-on-the-move2/game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 name="Shape 9"/>
        <p:cNvGrpSpPr/>
        <p:nvPr/>
      </p:nvGrpSpPr>
      <p:grpSpPr>
        <a:xfrm>
          <a:off x="0" y="0"/>
          <a:ext cx="0" cy="0"/>
          <a:chOff x="0" y="0"/>
          <a:chExt cx="0" cy="0"/>
        </a:xfrm>
      </p:grpSpPr>
      <p:sp>
        <p:nvSpPr>
          <p:cNvPr id="10" name="Google Shape;1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 name="Google Shape;1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1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1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0" name="Google Shape;3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4" name="Google Shape;34;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5" name="Google Shape;35;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 name="Shape 37"/>
        <p:cNvGrpSpPr/>
        <p:nvPr/>
      </p:nvGrpSpPr>
      <p:grpSpPr>
        <a:xfrm>
          <a:off x="0" y="0"/>
          <a:ext cx="0" cy="0"/>
          <a:chOff x="0" y="0"/>
          <a:chExt cx="0" cy="0"/>
        </a:xfrm>
      </p:grpSpPr>
      <p:sp>
        <p:nvSpPr>
          <p:cNvPr id="38" name="Google Shape;38;p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9" name="Google Shape;39;p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hyperlink" Target="http://www.youtube.com/watch?v=OPlNQBNGUTA" TargetMode="External"/><Relationship Id="rId5"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hyperlink" Target="http://bit.ly/CCCGO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hyperlink" Target="http://bit.ly/CCCGO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hyperlink" Target="https://www.amnh.org/explore/ology/earth/plates-on-the-move2/game" TargetMode="External"/><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 name="Shape 46"/>
        <p:cNvGrpSpPr/>
        <p:nvPr/>
      </p:nvGrpSpPr>
      <p:grpSpPr>
        <a:xfrm>
          <a:off x="0" y="0"/>
          <a:ext cx="0" cy="0"/>
          <a:chOff x="0" y="0"/>
          <a:chExt cx="0" cy="0"/>
        </a:xfrm>
      </p:grpSpPr>
      <p:sp>
        <p:nvSpPr>
          <p:cNvPr id="47" name="Google Shape;47;p2"/>
          <p:cNvSpPr txBox="1"/>
          <p:nvPr/>
        </p:nvSpPr>
        <p:spPr>
          <a:xfrm>
            <a:off x="224628" y="2148341"/>
            <a:ext cx="4145006" cy="117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 sz="2800" u="none" cap="none" strike="noStrike">
                <a:solidFill>
                  <a:srgbClr val="00A0DC"/>
                </a:solidFill>
                <a:latin typeface="Roboto"/>
                <a:ea typeface="Roboto"/>
                <a:cs typeface="Roboto"/>
                <a:sym typeface="Roboto"/>
              </a:rPr>
              <a:t>Investigation:</a:t>
            </a:r>
            <a:endParaRPr/>
          </a:p>
          <a:p>
            <a:pPr indent="0" lvl="0" marL="0" marR="0" rtl="0" algn="ctr">
              <a:lnSpc>
                <a:spcPct val="100000"/>
              </a:lnSpc>
              <a:spcBef>
                <a:spcPts val="0"/>
              </a:spcBef>
              <a:spcAft>
                <a:spcPts val="0"/>
              </a:spcAft>
              <a:buNone/>
            </a:pPr>
            <a:r>
              <a:rPr b="1" i="0" lang="en" sz="2800" u="none" cap="none" strike="noStrike">
                <a:solidFill>
                  <a:srgbClr val="00A0DC"/>
                </a:solidFill>
                <a:latin typeface="Roboto"/>
                <a:ea typeface="Roboto"/>
                <a:cs typeface="Roboto"/>
                <a:sym typeface="Roboto"/>
              </a:rPr>
              <a:t>Formation of Seamounts and Island Chains</a:t>
            </a:r>
            <a:endParaRPr b="0" i="0" sz="2800" u="none" cap="none" strike="noStrike">
              <a:solidFill>
                <a:srgbClr val="000000"/>
              </a:solidFill>
              <a:latin typeface="Arial"/>
              <a:ea typeface="Arial"/>
              <a:cs typeface="Arial"/>
              <a:sym typeface="Arial"/>
            </a:endParaRPr>
          </a:p>
        </p:txBody>
      </p:sp>
      <p:pic>
        <p:nvPicPr>
          <p:cNvPr id="48" name="Google Shape;48;p2"/>
          <p:cNvPicPr preferRelativeResize="0"/>
          <p:nvPr/>
        </p:nvPicPr>
        <p:blipFill rotWithShape="1">
          <a:blip r:embed="rId4">
            <a:alphaModFix/>
          </a:blip>
          <a:srcRect b="0" l="0" r="0" t="0"/>
          <a:stretch/>
        </p:blipFill>
        <p:spPr>
          <a:xfrm>
            <a:off x="4572000" y="1581462"/>
            <a:ext cx="4145006" cy="27707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5"/>
          <p:cNvSpPr txBox="1"/>
          <p:nvPr/>
        </p:nvSpPr>
        <p:spPr>
          <a:xfrm>
            <a:off x="1498791" y="340330"/>
            <a:ext cx="7844345"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3000" u="none" cap="none" strike="noStrike">
                <a:solidFill>
                  <a:srgbClr val="00A0DC"/>
                </a:solidFill>
                <a:latin typeface="Roboto"/>
                <a:ea typeface="Roboto"/>
                <a:cs typeface="Roboto"/>
                <a:sym typeface="Roboto"/>
              </a:rPr>
              <a:t>Investigate: Optional</a:t>
            </a:r>
            <a:endParaRPr b="0" i="0" sz="3000" u="none" cap="none" strike="noStrike">
              <a:solidFill>
                <a:srgbClr val="000000"/>
              </a:solidFill>
              <a:latin typeface="Arial"/>
              <a:ea typeface="Arial"/>
              <a:cs typeface="Arial"/>
              <a:sym typeface="Arial"/>
            </a:endParaRPr>
          </a:p>
        </p:txBody>
      </p:sp>
      <p:sp>
        <p:nvSpPr>
          <p:cNvPr id="117" name="Google Shape;117;p25"/>
          <p:cNvSpPr txBox="1"/>
          <p:nvPr/>
        </p:nvSpPr>
        <p:spPr>
          <a:xfrm>
            <a:off x="337300" y="1890004"/>
            <a:ext cx="5109900" cy="206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 sz="2000" u="none" cap="none" strike="noStrike">
                <a:solidFill>
                  <a:srgbClr val="000000"/>
                </a:solidFill>
                <a:latin typeface="Roboto"/>
                <a:ea typeface="Roboto"/>
                <a:cs typeface="Roboto"/>
                <a:sym typeface="Roboto"/>
              </a:rPr>
              <a:t>Where did the magma come from that formed the hotspots?</a:t>
            </a:r>
            <a:endParaRPr b="1" i="0" sz="2000" u="none" cap="none" strike="noStrike">
              <a:solidFill>
                <a:srgbClr val="000000"/>
              </a:solidFill>
              <a:latin typeface="Roboto"/>
              <a:ea typeface="Roboto"/>
              <a:cs typeface="Roboto"/>
              <a:sym typeface="Roboto"/>
            </a:endParaRPr>
          </a:p>
          <a:p>
            <a:pPr indent="0" lvl="0" marL="0" marR="0" rtl="0" algn="l">
              <a:lnSpc>
                <a:spcPct val="115000"/>
              </a:lnSpc>
              <a:spcBef>
                <a:spcPts val="600"/>
              </a:spcBef>
              <a:spcAft>
                <a:spcPts val="0"/>
              </a:spcAft>
              <a:buClr>
                <a:srgbClr val="000000"/>
              </a:buClr>
              <a:buSzPts val="2000"/>
              <a:buFont typeface="Arial"/>
              <a:buNone/>
            </a:pPr>
            <a:r>
              <a:t/>
            </a:r>
            <a:endParaRPr b="1" i="0" sz="2000" u="none" cap="none" strike="noStrike">
              <a:solidFill>
                <a:srgbClr val="000000"/>
              </a:solidFill>
              <a:latin typeface="Roboto"/>
              <a:ea typeface="Roboto"/>
              <a:cs typeface="Roboto"/>
              <a:sym typeface="Roboto"/>
            </a:endParaRPr>
          </a:p>
          <a:p>
            <a:pPr indent="0" lvl="0" marL="0" marR="0" rtl="0" algn="l">
              <a:lnSpc>
                <a:spcPct val="115000"/>
              </a:lnSpc>
              <a:spcBef>
                <a:spcPts val="600"/>
              </a:spcBef>
              <a:spcAft>
                <a:spcPts val="600"/>
              </a:spcAft>
              <a:buClr>
                <a:srgbClr val="000000"/>
              </a:buClr>
              <a:buSzPts val="2000"/>
              <a:buFont typeface="Arial"/>
              <a:buNone/>
            </a:pPr>
            <a:r>
              <a:rPr b="1" i="0" lang="en" sz="2000" u="none" cap="none" strike="noStrike">
                <a:solidFill>
                  <a:srgbClr val="000000"/>
                </a:solidFill>
                <a:latin typeface="Roboto"/>
                <a:ea typeface="Roboto"/>
                <a:cs typeface="Roboto"/>
                <a:sym typeface="Roboto"/>
              </a:rPr>
              <a:t>What mechanism is “driving” the seafloor to move over the hotspot?</a:t>
            </a:r>
            <a:endParaRPr b="1" i="0" sz="2000" u="none" cap="none" strike="noStrike">
              <a:solidFill>
                <a:srgbClr val="000000"/>
              </a:solidFill>
              <a:latin typeface="Roboto"/>
              <a:ea typeface="Roboto"/>
              <a:cs typeface="Roboto"/>
              <a:sym typeface="Roboto"/>
            </a:endParaRPr>
          </a:p>
        </p:txBody>
      </p:sp>
      <p:pic>
        <p:nvPicPr>
          <p:cNvPr id="118" name="Google Shape;118;p25"/>
          <p:cNvPicPr preferRelativeResize="0"/>
          <p:nvPr/>
        </p:nvPicPr>
        <p:blipFill rotWithShape="1">
          <a:blip r:embed="rId4">
            <a:alphaModFix/>
          </a:blip>
          <a:srcRect b="0" l="0" r="0" t="0"/>
          <a:stretch/>
        </p:blipFill>
        <p:spPr>
          <a:xfrm>
            <a:off x="5641575" y="1172641"/>
            <a:ext cx="3060200" cy="3682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6"/>
          <p:cNvSpPr txBox="1"/>
          <p:nvPr/>
        </p:nvSpPr>
        <p:spPr>
          <a:xfrm>
            <a:off x="1498800" y="340327"/>
            <a:ext cx="7844400" cy="6159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0"/>
              </a:spcAft>
              <a:buClr>
                <a:schemeClr val="accent1"/>
              </a:buClr>
              <a:buSzPts val="2800"/>
              <a:buFont typeface="Merriweather"/>
              <a:buNone/>
            </a:pPr>
            <a:r>
              <a:rPr b="1" i="0" lang="en" sz="3000" u="none" cap="none" strike="noStrike">
                <a:solidFill>
                  <a:srgbClr val="00A0DC"/>
                </a:solidFill>
                <a:latin typeface="Roboto"/>
                <a:ea typeface="Roboto"/>
                <a:cs typeface="Roboto"/>
                <a:sym typeface="Roboto"/>
              </a:rPr>
              <a:t>Put the Pieces Together</a:t>
            </a:r>
            <a:endParaRPr b="0" i="0" sz="3000" u="none" cap="none" strike="noStrike">
              <a:solidFill>
                <a:srgbClr val="000000"/>
              </a:solidFill>
              <a:latin typeface="Arial"/>
              <a:ea typeface="Arial"/>
              <a:cs typeface="Arial"/>
              <a:sym typeface="Arial"/>
            </a:endParaRPr>
          </a:p>
        </p:txBody>
      </p:sp>
      <p:sp>
        <p:nvSpPr>
          <p:cNvPr id="124" name="Google Shape;124;p26"/>
          <p:cNvSpPr/>
          <p:nvPr/>
        </p:nvSpPr>
        <p:spPr>
          <a:xfrm>
            <a:off x="3284414" y="3278392"/>
            <a:ext cx="490500" cy="257100"/>
          </a:xfrm>
          <a:prstGeom prst="rightArrow">
            <a:avLst>
              <a:gd fmla="val 50000" name="adj1"/>
              <a:gd fmla="val 50000" name="adj2"/>
            </a:avLst>
          </a:prstGeom>
          <a:noFill/>
          <a:ln cap="flat" cmpd="sng" w="9250">
            <a:solidFill>
              <a:schemeClr val="dk2"/>
            </a:solidFill>
            <a:prstDash val="solid"/>
            <a:round/>
            <a:headEnd len="sm" w="sm" type="none"/>
            <a:tailEnd len="sm" w="sm" type="none"/>
          </a:ln>
        </p:spPr>
        <p:txBody>
          <a:bodyPr anchorCtr="0" anchor="ctr" bIns="88675" lIns="88675" spcFirstLastPara="1" rIns="88675" wrap="square" tIns="88675">
            <a:noAutofit/>
          </a:bodyPr>
          <a:lstStyle/>
          <a:p>
            <a:pPr indent="0" lvl="0" marL="0" marR="0" rtl="0" algn="l">
              <a:lnSpc>
                <a:spcPct val="100000"/>
              </a:lnSpc>
              <a:spcBef>
                <a:spcPts val="0"/>
              </a:spcBef>
              <a:spcAft>
                <a:spcPts val="0"/>
              </a:spcAft>
              <a:buClr>
                <a:srgbClr val="000000"/>
              </a:buClr>
              <a:buSzPts val="1358"/>
              <a:buFont typeface="Arial"/>
              <a:buNone/>
            </a:pPr>
            <a:r>
              <a:t/>
            </a:r>
            <a:endParaRPr b="0" i="0" sz="1357" u="none" cap="none" strike="noStrike">
              <a:solidFill>
                <a:srgbClr val="000000"/>
              </a:solidFill>
              <a:latin typeface="Arial"/>
              <a:ea typeface="Arial"/>
              <a:cs typeface="Arial"/>
              <a:sym typeface="Arial"/>
            </a:endParaRPr>
          </a:p>
        </p:txBody>
      </p:sp>
      <p:grpSp>
        <p:nvGrpSpPr>
          <p:cNvPr id="125" name="Google Shape;125;p26"/>
          <p:cNvGrpSpPr/>
          <p:nvPr/>
        </p:nvGrpSpPr>
        <p:grpSpPr>
          <a:xfrm>
            <a:off x="1402239" y="2064875"/>
            <a:ext cx="1759600" cy="2689414"/>
            <a:chOff x="1047921" y="1990375"/>
            <a:chExt cx="1814021" cy="2772592"/>
          </a:xfrm>
        </p:grpSpPr>
        <p:sp>
          <p:nvSpPr>
            <p:cNvPr id="126" name="Google Shape;126;p26"/>
            <p:cNvSpPr/>
            <p:nvPr/>
          </p:nvSpPr>
          <p:spPr>
            <a:xfrm>
              <a:off x="1047921" y="1990375"/>
              <a:ext cx="1814021" cy="2283968"/>
            </a:xfrm>
            <a:prstGeom prst="rect">
              <a:avLst/>
            </a:prstGeom>
            <a:noFill/>
            <a:ln cap="flat" cmpd="sng" w="18475">
              <a:solidFill>
                <a:schemeClr val="dk2"/>
              </a:solidFill>
              <a:prstDash val="solid"/>
              <a:round/>
              <a:headEnd len="sm" w="sm" type="none"/>
              <a:tailEnd len="sm" w="sm" type="none"/>
            </a:ln>
          </p:spPr>
          <p:txBody>
            <a:bodyPr anchorCtr="0" anchor="ctr" bIns="88675" lIns="88675" spcFirstLastPara="1" rIns="88675" wrap="square" tIns="88675">
              <a:noAutofit/>
            </a:bodyPr>
            <a:lstStyle/>
            <a:p>
              <a:pPr indent="0" lvl="0" marL="0" marR="0" rtl="0" algn="l">
                <a:lnSpc>
                  <a:spcPct val="100000"/>
                </a:lnSpc>
                <a:spcBef>
                  <a:spcPts val="0"/>
                </a:spcBef>
                <a:spcAft>
                  <a:spcPts val="0"/>
                </a:spcAft>
                <a:buClr>
                  <a:srgbClr val="000000"/>
                </a:buClr>
                <a:buSzPts val="1358"/>
                <a:buFont typeface="Arial"/>
                <a:buNone/>
              </a:pPr>
              <a:r>
                <a:t/>
              </a:r>
              <a:endParaRPr b="0" i="0" sz="1357" u="none" cap="none" strike="noStrike">
                <a:solidFill>
                  <a:srgbClr val="000000"/>
                </a:solidFill>
                <a:latin typeface="Arial"/>
                <a:ea typeface="Arial"/>
                <a:cs typeface="Arial"/>
                <a:sym typeface="Arial"/>
              </a:endParaRPr>
            </a:p>
          </p:txBody>
        </p:sp>
        <p:sp>
          <p:nvSpPr>
            <p:cNvPr id="127" name="Google Shape;127;p26"/>
            <p:cNvSpPr txBox="1"/>
            <p:nvPr/>
          </p:nvSpPr>
          <p:spPr>
            <a:xfrm>
              <a:off x="1276581" y="4362767"/>
              <a:ext cx="1356600" cy="400200"/>
            </a:xfrm>
            <a:prstGeom prst="rect">
              <a:avLst/>
            </a:prstGeom>
            <a:noFill/>
            <a:ln cap="flat" cmpd="sng" w="18475">
              <a:solidFill>
                <a:schemeClr val="dk2"/>
              </a:solidFill>
              <a:prstDash val="solid"/>
              <a:round/>
              <a:headEnd len="sm" w="sm" type="none"/>
              <a:tailEnd len="sm" w="sm" type="none"/>
            </a:ln>
          </p:spPr>
          <p:txBody>
            <a:bodyPr anchorCtr="0" anchor="t" bIns="88675" lIns="88675" spcFirstLastPara="1" rIns="88675" wrap="square" tIns="88675">
              <a:spAutoFit/>
            </a:bodyPr>
            <a:lstStyle/>
            <a:p>
              <a:pPr indent="0" lvl="0" marL="0" marR="0" rtl="0" algn="l">
                <a:lnSpc>
                  <a:spcPct val="100000"/>
                </a:lnSpc>
                <a:spcBef>
                  <a:spcPts val="0"/>
                </a:spcBef>
                <a:spcAft>
                  <a:spcPts val="0"/>
                </a:spcAft>
                <a:buClr>
                  <a:srgbClr val="000000"/>
                </a:buClr>
                <a:buSzPts val="1358"/>
                <a:buFont typeface="Arial"/>
                <a:buNone/>
              </a:pPr>
              <a:r>
                <a:t/>
              </a:r>
              <a:endParaRPr b="0" i="0" sz="1357" u="none" cap="none" strike="noStrike">
                <a:solidFill>
                  <a:srgbClr val="000000"/>
                </a:solidFill>
                <a:latin typeface="Arial"/>
                <a:ea typeface="Arial"/>
                <a:cs typeface="Arial"/>
                <a:sym typeface="Arial"/>
              </a:endParaRPr>
            </a:p>
          </p:txBody>
        </p:sp>
      </p:grpSp>
      <p:sp>
        <p:nvSpPr>
          <p:cNvPr id="128" name="Google Shape;128;p26"/>
          <p:cNvSpPr txBox="1"/>
          <p:nvPr/>
        </p:nvSpPr>
        <p:spPr>
          <a:xfrm>
            <a:off x="202643" y="1352372"/>
            <a:ext cx="9149700" cy="61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Roboto"/>
                <a:ea typeface="Roboto"/>
                <a:cs typeface="Roboto"/>
                <a:sym typeface="Roboto"/>
              </a:rPr>
              <a:t>Draw a model explaining how seamount chains form using everything you have learned. </a:t>
            </a:r>
            <a:endParaRPr b="0" i="0" sz="16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1"/>
                  </a:ext>
                </a:extLst>
              </a:rPr>
              <a:t>Share and compare with your group and the class.</a:t>
            </a:r>
            <a:endParaRPr b="0" i="0" sz="1600" u="none" cap="none" strike="noStrike">
              <a:solidFill>
                <a:schemeClr val="dk1"/>
              </a:solidFill>
              <a:latin typeface="Roboto"/>
              <a:ea typeface="Roboto"/>
              <a:cs typeface="Roboto"/>
              <a:sym typeface="Roboto"/>
            </a:endParaRPr>
          </a:p>
        </p:txBody>
      </p:sp>
      <p:grpSp>
        <p:nvGrpSpPr>
          <p:cNvPr id="129" name="Google Shape;129;p26"/>
          <p:cNvGrpSpPr/>
          <p:nvPr/>
        </p:nvGrpSpPr>
        <p:grpSpPr>
          <a:xfrm>
            <a:off x="3897622" y="2064875"/>
            <a:ext cx="1759600" cy="2689414"/>
            <a:chOff x="1047921" y="1990375"/>
            <a:chExt cx="1814021" cy="2772592"/>
          </a:xfrm>
        </p:grpSpPr>
        <p:sp>
          <p:nvSpPr>
            <p:cNvPr id="130" name="Google Shape;130;p26"/>
            <p:cNvSpPr/>
            <p:nvPr/>
          </p:nvSpPr>
          <p:spPr>
            <a:xfrm>
              <a:off x="1047921" y="1990375"/>
              <a:ext cx="1814021" cy="2283968"/>
            </a:xfrm>
            <a:prstGeom prst="rect">
              <a:avLst/>
            </a:prstGeom>
            <a:noFill/>
            <a:ln cap="flat" cmpd="sng" w="18475">
              <a:solidFill>
                <a:schemeClr val="dk2"/>
              </a:solidFill>
              <a:prstDash val="solid"/>
              <a:round/>
              <a:headEnd len="sm" w="sm" type="none"/>
              <a:tailEnd len="sm" w="sm" type="none"/>
            </a:ln>
          </p:spPr>
          <p:txBody>
            <a:bodyPr anchorCtr="0" anchor="ctr" bIns="88675" lIns="88675" spcFirstLastPara="1" rIns="88675" wrap="square" tIns="88675">
              <a:noAutofit/>
            </a:bodyPr>
            <a:lstStyle/>
            <a:p>
              <a:pPr indent="0" lvl="0" marL="0" marR="0" rtl="0" algn="l">
                <a:lnSpc>
                  <a:spcPct val="100000"/>
                </a:lnSpc>
                <a:spcBef>
                  <a:spcPts val="0"/>
                </a:spcBef>
                <a:spcAft>
                  <a:spcPts val="0"/>
                </a:spcAft>
                <a:buClr>
                  <a:srgbClr val="000000"/>
                </a:buClr>
                <a:buSzPts val="1358"/>
                <a:buFont typeface="Arial"/>
                <a:buNone/>
              </a:pPr>
              <a:r>
                <a:t/>
              </a:r>
              <a:endParaRPr b="0" i="0" sz="1357" u="none" cap="none" strike="noStrike">
                <a:solidFill>
                  <a:srgbClr val="000000"/>
                </a:solidFill>
                <a:latin typeface="Arial"/>
                <a:ea typeface="Arial"/>
                <a:cs typeface="Arial"/>
                <a:sym typeface="Arial"/>
              </a:endParaRPr>
            </a:p>
          </p:txBody>
        </p:sp>
        <p:sp>
          <p:nvSpPr>
            <p:cNvPr id="131" name="Google Shape;131;p26"/>
            <p:cNvSpPr txBox="1"/>
            <p:nvPr/>
          </p:nvSpPr>
          <p:spPr>
            <a:xfrm>
              <a:off x="1276581" y="4362767"/>
              <a:ext cx="1356600" cy="400200"/>
            </a:xfrm>
            <a:prstGeom prst="rect">
              <a:avLst/>
            </a:prstGeom>
            <a:noFill/>
            <a:ln cap="flat" cmpd="sng" w="18475">
              <a:solidFill>
                <a:schemeClr val="dk2"/>
              </a:solidFill>
              <a:prstDash val="solid"/>
              <a:round/>
              <a:headEnd len="sm" w="sm" type="none"/>
              <a:tailEnd len="sm" w="sm" type="none"/>
            </a:ln>
          </p:spPr>
          <p:txBody>
            <a:bodyPr anchorCtr="0" anchor="t" bIns="88675" lIns="88675" spcFirstLastPara="1" rIns="88675" wrap="square" tIns="88675">
              <a:spAutoFit/>
            </a:bodyPr>
            <a:lstStyle/>
            <a:p>
              <a:pPr indent="0" lvl="0" marL="0" marR="0" rtl="0" algn="l">
                <a:lnSpc>
                  <a:spcPct val="100000"/>
                </a:lnSpc>
                <a:spcBef>
                  <a:spcPts val="0"/>
                </a:spcBef>
                <a:spcAft>
                  <a:spcPts val="0"/>
                </a:spcAft>
                <a:buClr>
                  <a:srgbClr val="000000"/>
                </a:buClr>
                <a:buSzPts val="1358"/>
                <a:buFont typeface="Arial"/>
                <a:buNone/>
              </a:pPr>
              <a:r>
                <a:t/>
              </a:r>
              <a:endParaRPr b="0" i="0" sz="1357" u="none" cap="none" strike="noStrike">
                <a:solidFill>
                  <a:srgbClr val="000000"/>
                </a:solidFill>
                <a:latin typeface="Arial"/>
                <a:ea typeface="Arial"/>
                <a:cs typeface="Arial"/>
                <a:sym typeface="Arial"/>
              </a:endParaRPr>
            </a:p>
          </p:txBody>
        </p:sp>
      </p:grpSp>
      <p:grpSp>
        <p:nvGrpSpPr>
          <p:cNvPr id="132" name="Google Shape;132;p26"/>
          <p:cNvGrpSpPr/>
          <p:nvPr/>
        </p:nvGrpSpPr>
        <p:grpSpPr>
          <a:xfrm>
            <a:off x="6393006" y="2064875"/>
            <a:ext cx="1759600" cy="2689414"/>
            <a:chOff x="1047921" y="1990375"/>
            <a:chExt cx="1814021" cy="2772592"/>
          </a:xfrm>
        </p:grpSpPr>
        <p:sp>
          <p:nvSpPr>
            <p:cNvPr id="133" name="Google Shape;133;p26"/>
            <p:cNvSpPr/>
            <p:nvPr/>
          </p:nvSpPr>
          <p:spPr>
            <a:xfrm>
              <a:off x="1047921" y="1990375"/>
              <a:ext cx="1814021" cy="2283968"/>
            </a:xfrm>
            <a:prstGeom prst="rect">
              <a:avLst/>
            </a:prstGeom>
            <a:noFill/>
            <a:ln cap="flat" cmpd="sng" w="18475">
              <a:solidFill>
                <a:schemeClr val="dk2"/>
              </a:solidFill>
              <a:prstDash val="solid"/>
              <a:round/>
              <a:headEnd len="sm" w="sm" type="none"/>
              <a:tailEnd len="sm" w="sm" type="none"/>
            </a:ln>
          </p:spPr>
          <p:txBody>
            <a:bodyPr anchorCtr="0" anchor="ctr" bIns="88675" lIns="88675" spcFirstLastPara="1" rIns="88675" wrap="square" tIns="88675">
              <a:noAutofit/>
            </a:bodyPr>
            <a:lstStyle/>
            <a:p>
              <a:pPr indent="0" lvl="0" marL="0" marR="0" rtl="0" algn="l">
                <a:lnSpc>
                  <a:spcPct val="100000"/>
                </a:lnSpc>
                <a:spcBef>
                  <a:spcPts val="0"/>
                </a:spcBef>
                <a:spcAft>
                  <a:spcPts val="0"/>
                </a:spcAft>
                <a:buClr>
                  <a:srgbClr val="000000"/>
                </a:buClr>
                <a:buSzPts val="1358"/>
                <a:buFont typeface="Arial"/>
                <a:buNone/>
              </a:pPr>
              <a:r>
                <a:t/>
              </a:r>
              <a:endParaRPr b="0" i="0" sz="1357" u="none" cap="none" strike="noStrike">
                <a:solidFill>
                  <a:srgbClr val="000000"/>
                </a:solidFill>
                <a:latin typeface="Arial"/>
                <a:ea typeface="Arial"/>
                <a:cs typeface="Arial"/>
                <a:sym typeface="Arial"/>
              </a:endParaRPr>
            </a:p>
          </p:txBody>
        </p:sp>
        <p:sp>
          <p:nvSpPr>
            <p:cNvPr id="134" name="Google Shape;134;p26"/>
            <p:cNvSpPr txBox="1"/>
            <p:nvPr/>
          </p:nvSpPr>
          <p:spPr>
            <a:xfrm>
              <a:off x="1276581" y="4362767"/>
              <a:ext cx="1356600" cy="400200"/>
            </a:xfrm>
            <a:prstGeom prst="rect">
              <a:avLst/>
            </a:prstGeom>
            <a:noFill/>
            <a:ln cap="flat" cmpd="sng" w="18475">
              <a:solidFill>
                <a:schemeClr val="dk2"/>
              </a:solidFill>
              <a:prstDash val="solid"/>
              <a:round/>
              <a:headEnd len="sm" w="sm" type="none"/>
              <a:tailEnd len="sm" w="sm" type="none"/>
            </a:ln>
          </p:spPr>
          <p:txBody>
            <a:bodyPr anchorCtr="0" anchor="t" bIns="88675" lIns="88675" spcFirstLastPara="1" rIns="88675" wrap="square" tIns="88675">
              <a:spAutoFit/>
            </a:bodyPr>
            <a:lstStyle/>
            <a:p>
              <a:pPr indent="0" lvl="0" marL="0" marR="0" rtl="0" algn="l">
                <a:lnSpc>
                  <a:spcPct val="100000"/>
                </a:lnSpc>
                <a:spcBef>
                  <a:spcPts val="0"/>
                </a:spcBef>
                <a:spcAft>
                  <a:spcPts val="0"/>
                </a:spcAft>
                <a:buClr>
                  <a:srgbClr val="000000"/>
                </a:buClr>
                <a:buSzPts val="1358"/>
                <a:buFont typeface="Arial"/>
                <a:buNone/>
              </a:pPr>
              <a:r>
                <a:t/>
              </a:r>
              <a:endParaRPr b="0" i="0" sz="1357" u="none" cap="none" strike="noStrike">
                <a:solidFill>
                  <a:srgbClr val="000000"/>
                </a:solidFill>
                <a:latin typeface="Arial"/>
                <a:ea typeface="Arial"/>
                <a:cs typeface="Arial"/>
                <a:sym typeface="Arial"/>
              </a:endParaRPr>
            </a:p>
          </p:txBody>
        </p:sp>
      </p:grpSp>
      <p:sp>
        <p:nvSpPr>
          <p:cNvPr id="135" name="Google Shape;135;p26"/>
          <p:cNvSpPr/>
          <p:nvPr/>
        </p:nvSpPr>
        <p:spPr>
          <a:xfrm>
            <a:off x="5730381" y="3205874"/>
            <a:ext cx="490500" cy="257100"/>
          </a:xfrm>
          <a:prstGeom prst="rightArrow">
            <a:avLst>
              <a:gd fmla="val 50000" name="adj1"/>
              <a:gd fmla="val 50000" name="adj2"/>
            </a:avLst>
          </a:prstGeom>
          <a:noFill/>
          <a:ln cap="flat" cmpd="sng" w="9250">
            <a:solidFill>
              <a:schemeClr val="dk2"/>
            </a:solidFill>
            <a:prstDash val="solid"/>
            <a:round/>
            <a:headEnd len="sm" w="sm" type="none"/>
            <a:tailEnd len="sm" w="sm" type="none"/>
          </a:ln>
        </p:spPr>
        <p:txBody>
          <a:bodyPr anchorCtr="0" anchor="ctr" bIns="88675" lIns="88675" spcFirstLastPara="1" rIns="88675" wrap="square" tIns="88675">
            <a:noAutofit/>
          </a:bodyPr>
          <a:lstStyle/>
          <a:p>
            <a:pPr indent="0" lvl="0" marL="0" marR="0" rtl="0" algn="l">
              <a:lnSpc>
                <a:spcPct val="100000"/>
              </a:lnSpc>
              <a:spcBef>
                <a:spcPts val="0"/>
              </a:spcBef>
              <a:spcAft>
                <a:spcPts val="0"/>
              </a:spcAft>
              <a:buClr>
                <a:srgbClr val="000000"/>
              </a:buClr>
              <a:buSzPts val="1358"/>
              <a:buFont typeface="Arial"/>
              <a:buNone/>
            </a:pPr>
            <a:r>
              <a:t/>
            </a:r>
            <a:endParaRPr b="0" i="0" sz="1357" u="none" cap="none" strike="noStrike">
              <a:solidFill>
                <a:srgbClr val="000000"/>
              </a:solidFill>
              <a:latin typeface="Arial"/>
              <a:ea typeface="Arial"/>
              <a:cs typeface="Arial"/>
              <a:sym typeface="Arial"/>
            </a:endParaRPr>
          </a:p>
        </p:txBody>
      </p:sp>
      <p:sp>
        <p:nvSpPr>
          <p:cNvPr id="136" name="Google Shape;136;p26"/>
          <p:cNvSpPr txBox="1"/>
          <p:nvPr/>
        </p:nvSpPr>
        <p:spPr>
          <a:xfrm>
            <a:off x="2928752" y="1069075"/>
            <a:ext cx="328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Seamount/Island Chain Model</a:t>
            </a:r>
            <a:endParaRPr b="1" sz="18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7"/>
          <p:cNvSpPr txBox="1"/>
          <p:nvPr/>
        </p:nvSpPr>
        <p:spPr>
          <a:xfrm>
            <a:off x="1498791" y="340330"/>
            <a:ext cx="7844345"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3000" u="none" cap="none" strike="noStrike">
                <a:solidFill>
                  <a:srgbClr val="00A0DC"/>
                </a:solidFill>
                <a:latin typeface="Roboto"/>
                <a:ea typeface="Roboto"/>
                <a:cs typeface="Roboto"/>
                <a:sym typeface="Roboto"/>
              </a:rPr>
              <a:t>Seamounts: What are They?</a:t>
            </a:r>
            <a:endParaRPr b="0" i="0" sz="3000" u="none" cap="none" strike="noStrike">
              <a:solidFill>
                <a:srgbClr val="000000"/>
              </a:solidFill>
              <a:latin typeface="Arial"/>
              <a:ea typeface="Arial"/>
              <a:cs typeface="Arial"/>
              <a:sym typeface="Arial"/>
            </a:endParaRPr>
          </a:p>
        </p:txBody>
      </p:sp>
      <p:pic>
        <p:nvPicPr>
          <p:cNvPr descr="Did you know that underwater mountains are called seamounts? This teaching animation explains how seamounts- and related features like guyots -are formed by geological processes by examining the Hawaiian Island Chain.&#10;&#10;E/V Nautilus is exploring unknown regions of the ocean seeking out new discoveries in biology, geology, and archaeology. Join us 24/7 for live video from the seafloor and to ask questions of our explorers currently aboard Nautilus: www.nautiluslive.org.&#10;&#10;Follow us on social media for dive updates, expedition highlights, and more:&#10;Subscribe on YouTube: www.youtube.com/subscription_center?add_user=EVNautilus &#10;Facebook: www.facebook.com/nautiluslive&#10;Twitter: www.twitter.com/evnautilus &#10;Instagram: www.instagram.com/nautiluslive&#10;TikTok: @NautilusLive" id="142" name="Google Shape;142;p27" title="Seamount Formation | Nautilus Live">
            <a:hlinkClick r:id="rId4"/>
          </p:cNvPr>
          <p:cNvPicPr preferRelativeResize="0"/>
          <p:nvPr/>
        </p:nvPicPr>
        <p:blipFill rotWithShape="1">
          <a:blip r:embed="rId5">
            <a:alphaModFix/>
          </a:blip>
          <a:srcRect b="0" l="0" r="0" t="0"/>
          <a:stretch/>
        </p:blipFill>
        <p:spPr>
          <a:xfrm>
            <a:off x="1399463" y="1130597"/>
            <a:ext cx="6345075" cy="3569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8"/>
          <p:cNvSpPr txBox="1"/>
          <p:nvPr/>
        </p:nvSpPr>
        <p:spPr>
          <a:xfrm>
            <a:off x="851962" y="2423187"/>
            <a:ext cx="7593030" cy="828014"/>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b="1" lang="en" sz="3200">
                <a:solidFill>
                  <a:srgbClr val="00A0DC"/>
                </a:solidFill>
                <a:latin typeface="Roboto"/>
                <a:ea typeface="Roboto"/>
                <a:cs typeface="Roboto"/>
                <a:sym typeface="Roboto"/>
              </a:rPr>
              <a:t>T</a:t>
            </a:r>
            <a:r>
              <a:rPr b="1" i="0" lang="en" sz="3200" u="none" cap="none" strike="noStrike">
                <a:solidFill>
                  <a:srgbClr val="00A0DC"/>
                </a:solidFill>
                <a:latin typeface="Roboto"/>
                <a:ea typeface="Roboto"/>
                <a:cs typeface="Roboto"/>
                <a:sym typeface="Roboto"/>
              </a:rPr>
              <a:t>eacher</a:t>
            </a:r>
            <a:r>
              <a:rPr b="1" lang="en" sz="3200">
                <a:solidFill>
                  <a:srgbClr val="00A0DC"/>
                </a:solidFill>
                <a:latin typeface="Roboto"/>
                <a:ea typeface="Roboto"/>
                <a:cs typeface="Roboto"/>
                <a:sym typeface="Roboto"/>
              </a:rPr>
              <a:t> </a:t>
            </a:r>
            <a:r>
              <a:rPr b="1" i="0" lang="en" sz="3200" u="none" cap="none" strike="noStrike">
                <a:solidFill>
                  <a:srgbClr val="00A0DC"/>
                </a:solidFill>
                <a:latin typeface="Roboto"/>
                <a:ea typeface="Roboto"/>
                <a:cs typeface="Roboto"/>
                <a:sym typeface="Roboto"/>
              </a:rPr>
              <a:t>Keys</a:t>
            </a:r>
            <a:endParaRPr b="0" i="0" sz="3200" u="none" cap="none" strike="noStrike">
              <a:solidFill>
                <a:srgbClr val="00A0DC"/>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9"/>
          <p:cNvSpPr/>
          <p:nvPr/>
        </p:nvSpPr>
        <p:spPr>
          <a:xfrm>
            <a:off x="341400" y="1350297"/>
            <a:ext cx="2370900" cy="34122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9"/>
          <p:cNvSpPr/>
          <p:nvPr/>
        </p:nvSpPr>
        <p:spPr>
          <a:xfrm>
            <a:off x="6431700" y="1310016"/>
            <a:ext cx="2370900" cy="34524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9"/>
          <p:cNvSpPr/>
          <p:nvPr/>
        </p:nvSpPr>
        <p:spPr>
          <a:xfrm>
            <a:off x="2859950" y="1097935"/>
            <a:ext cx="3440400" cy="3664500"/>
          </a:xfrm>
          <a:prstGeom prst="rightArrow">
            <a:avLst>
              <a:gd fmla="val 86943" name="adj1"/>
              <a:gd fmla="val 16847" name="adj2"/>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55" name="Google Shape;155;p29"/>
          <p:cNvSpPr txBox="1"/>
          <p:nvPr/>
        </p:nvSpPr>
        <p:spPr>
          <a:xfrm>
            <a:off x="341325" y="1418316"/>
            <a:ext cx="23709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2) CAUSE</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Describe the cause.</a:t>
            </a:r>
            <a:endParaRPr b="0" i="0" sz="1000" u="none" cap="none" strike="noStrike">
              <a:solidFill>
                <a:srgbClr val="000000"/>
              </a:solidFill>
              <a:latin typeface="Arial"/>
              <a:ea typeface="Arial"/>
              <a:cs typeface="Arial"/>
              <a:sym typeface="Arial"/>
            </a:endParaRPr>
          </a:p>
        </p:txBody>
      </p:sp>
      <p:sp>
        <p:nvSpPr>
          <p:cNvPr id="156" name="Google Shape;156;p29"/>
          <p:cNvSpPr txBox="1"/>
          <p:nvPr/>
        </p:nvSpPr>
        <p:spPr>
          <a:xfrm>
            <a:off x="6431700" y="1364166"/>
            <a:ext cx="23064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1) EFFECT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Describe the phenomenon.</a:t>
            </a:r>
            <a:endParaRPr b="0" i="0" sz="1000" u="none" cap="none" strike="noStrike">
              <a:solidFill>
                <a:srgbClr val="000000"/>
              </a:solidFill>
              <a:latin typeface="Arial"/>
              <a:ea typeface="Arial"/>
              <a:cs typeface="Arial"/>
              <a:sym typeface="Arial"/>
            </a:endParaRPr>
          </a:p>
        </p:txBody>
      </p:sp>
      <p:sp>
        <p:nvSpPr>
          <p:cNvPr id="157" name="Google Shape;157;p29"/>
          <p:cNvSpPr txBox="1"/>
          <p:nvPr/>
        </p:nvSpPr>
        <p:spPr>
          <a:xfrm>
            <a:off x="3418763" y="1310016"/>
            <a:ext cx="2306400" cy="47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3) MECHANISM</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Describe the process that connects the cause &amp; effect.</a:t>
            </a:r>
            <a:endParaRPr b="0" i="0" sz="1000" u="none" cap="none" strike="noStrike">
              <a:solidFill>
                <a:srgbClr val="000000"/>
              </a:solidFill>
              <a:latin typeface="Arial"/>
              <a:ea typeface="Arial"/>
              <a:cs typeface="Arial"/>
              <a:sym typeface="Arial"/>
            </a:endParaRPr>
          </a:p>
        </p:txBody>
      </p:sp>
      <p:sp>
        <p:nvSpPr>
          <p:cNvPr id="158" name="Google Shape;158;p29"/>
          <p:cNvSpPr txBox="1"/>
          <p:nvPr/>
        </p:nvSpPr>
        <p:spPr>
          <a:xfrm>
            <a:off x="3851750" y="4706733"/>
            <a:ext cx="4897200" cy="292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7F7F7F"/>
                </a:solidFill>
                <a:highlight>
                  <a:srgbClr val="FFFFFF"/>
                </a:highlight>
                <a:latin typeface="Roboto"/>
                <a:ea typeface="Roboto"/>
                <a:cs typeface="Roboto"/>
                <a:sym typeface="Roboto"/>
              </a:rPr>
              <a:t>Developed by Jeremy Peacock and Amy Peacock, </a:t>
            </a:r>
            <a:r>
              <a:rPr b="0" i="0" lang="en" sz="700" u="sng" cap="none" strike="noStrike">
                <a:solidFill>
                  <a:srgbClr val="7F7F7F"/>
                </a:solidFill>
                <a:highlight>
                  <a:srgbClr val="FFFFFF"/>
                </a:highlight>
                <a:latin typeface="Roboto"/>
                <a:ea typeface="Roboto"/>
                <a:cs typeface="Roboto"/>
                <a:sym typeface="Roboto"/>
                <a:hlinkClick r:id="rId4">
                  <a:extLst>
                    <a:ext uri="{A12FA001-AC4F-418D-AE19-62706E023703}">
                      <ahyp:hlinkClr val="tx"/>
                    </a:ext>
                  </a:extLst>
                </a:hlinkClick>
              </a:rPr>
              <a:t>http://bit.ly/CCCGOs</a:t>
            </a:r>
            <a:endParaRPr b="0" i="0" sz="700" u="none" cap="none" strike="noStrike">
              <a:solidFill>
                <a:srgbClr val="7F7F7F"/>
              </a:solidFill>
              <a:highlight>
                <a:srgbClr val="FFFFFF"/>
              </a:highlight>
              <a:latin typeface="Roboto"/>
              <a:ea typeface="Roboto"/>
              <a:cs typeface="Roboto"/>
              <a:sym typeface="Roboto"/>
            </a:endParaRPr>
          </a:p>
        </p:txBody>
      </p:sp>
      <p:sp>
        <p:nvSpPr>
          <p:cNvPr id="159" name="Google Shape;159;p29"/>
          <p:cNvSpPr txBox="1"/>
          <p:nvPr/>
        </p:nvSpPr>
        <p:spPr>
          <a:xfrm>
            <a:off x="550525" y="2296049"/>
            <a:ext cx="1971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A hot spot erupts through the overlying crust (tectonic plate).</a:t>
            </a:r>
            <a:endParaRPr b="1" i="0" sz="1400" u="none" cap="none" strike="noStrike">
              <a:solidFill>
                <a:srgbClr val="FF0000"/>
              </a:solidFill>
              <a:latin typeface="Arial"/>
              <a:ea typeface="Arial"/>
              <a:cs typeface="Arial"/>
              <a:sym typeface="Arial"/>
            </a:endParaRPr>
          </a:p>
        </p:txBody>
      </p:sp>
      <p:sp>
        <p:nvSpPr>
          <p:cNvPr id="160" name="Google Shape;160;p29"/>
          <p:cNvSpPr txBox="1"/>
          <p:nvPr/>
        </p:nvSpPr>
        <p:spPr>
          <a:xfrm>
            <a:off x="3081200" y="2049499"/>
            <a:ext cx="26439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1400" u="none" cap="none" strike="noStrike">
                <a:solidFill>
                  <a:srgbClr val="FF0000"/>
                </a:solidFill>
                <a:latin typeface="Arial"/>
                <a:ea typeface="Arial"/>
                <a:cs typeface="Arial"/>
                <a:sym typeface="Arial"/>
              </a:rPr>
              <a:t>A hot spot erupts through the overlying crust (tectonic plate). An underwater volcano forms an island or seamount as the magma solidifies and the plates move further from the hot spot. Successive eruptions form additional islands and seamounts.</a:t>
            </a:r>
            <a:endParaRPr b="0" i="0" sz="1400" u="none" cap="none" strike="noStrike">
              <a:solidFill>
                <a:srgbClr val="000000"/>
              </a:solidFill>
              <a:latin typeface="Arial"/>
              <a:ea typeface="Arial"/>
              <a:cs typeface="Arial"/>
              <a:sym typeface="Arial"/>
            </a:endParaRPr>
          </a:p>
        </p:txBody>
      </p:sp>
      <p:sp>
        <p:nvSpPr>
          <p:cNvPr id="161" name="Google Shape;161;p29"/>
          <p:cNvSpPr txBox="1"/>
          <p:nvPr/>
        </p:nvSpPr>
        <p:spPr>
          <a:xfrm>
            <a:off x="6630825" y="2509624"/>
            <a:ext cx="1971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1400" u="none" cap="none" strike="noStrike">
                <a:solidFill>
                  <a:srgbClr val="FF0000"/>
                </a:solidFill>
                <a:latin typeface="Arial"/>
                <a:ea typeface="Arial"/>
                <a:cs typeface="Arial"/>
                <a:sym typeface="Arial"/>
              </a:rPr>
              <a:t>Lines of islands and seamounts are formed in the middle of the ocean.</a:t>
            </a:r>
            <a:endParaRPr b="0" i="0" sz="1400" u="none" cap="none" strike="noStrike">
              <a:solidFill>
                <a:srgbClr val="000000"/>
              </a:solidFill>
              <a:latin typeface="Arial"/>
              <a:ea typeface="Arial"/>
              <a:cs typeface="Arial"/>
              <a:sym typeface="Arial"/>
            </a:endParaRPr>
          </a:p>
        </p:txBody>
      </p:sp>
      <p:sp>
        <p:nvSpPr>
          <p:cNvPr id="162" name="Google Shape;162;p29"/>
          <p:cNvSpPr txBox="1"/>
          <p:nvPr/>
        </p:nvSpPr>
        <p:spPr>
          <a:xfrm>
            <a:off x="1498791" y="340330"/>
            <a:ext cx="7844345"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i="0" lang="en" sz="2800" u="none" cap="none" strike="noStrike">
                <a:solidFill>
                  <a:srgbClr val="00A0DC"/>
                </a:solidFill>
                <a:latin typeface="Roboto"/>
                <a:ea typeface="Roboto"/>
                <a:cs typeface="Roboto"/>
                <a:sym typeface="Roboto"/>
              </a:rPr>
              <a:t>Shaving Cream Seamount Graphic Organizer</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30"/>
          <p:cNvSpPr txBox="1"/>
          <p:nvPr/>
        </p:nvSpPr>
        <p:spPr>
          <a:xfrm>
            <a:off x="1498791" y="340330"/>
            <a:ext cx="7844345"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3000" u="none" cap="none" strike="noStrike">
                <a:solidFill>
                  <a:srgbClr val="00A0DC"/>
                </a:solidFill>
                <a:latin typeface="Roboto"/>
                <a:ea typeface="Roboto"/>
                <a:cs typeface="Roboto"/>
                <a:sym typeface="Roboto"/>
              </a:rPr>
              <a:t>Sample Seamount/Island Chain Model</a:t>
            </a:r>
            <a:endParaRPr b="0" i="0" sz="3000" u="none" cap="none" strike="noStrike">
              <a:solidFill>
                <a:srgbClr val="000000"/>
              </a:solidFill>
              <a:latin typeface="Arial"/>
              <a:ea typeface="Arial"/>
              <a:cs typeface="Arial"/>
              <a:sym typeface="Arial"/>
            </a:endParaRPr>
          </a:p>
        </p:txBody>
      </p:sp>
      <p:sp>
        <p:nvSpPr>
          <p:cNvPr id="168" name="Google Shape;168;p30"/>
          <p:cNvSpPr/>
          <p:nvPr/>
        </p:nvSpPr>
        <p:spPr>
          <a:xfrm>
            <a:off x="2807632" y="2825277"/>
            <a:ext cx="616536" cy="323018"/>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9" name="Google Shape;169;p30"/>
          <p:cNvGrpSpPr/>
          <p:nvPr/>
        </p:nvGrpSpPr>
        <p:grpSpPr>
          <a:xfrm>
            <a:off x="508001" y="1382552"/>
            <a:ext cx="2211702" cy="3289997"/>
            <a:chOff x="1047921" y="1990375"/>
            <a:chExt cx="1814021" cy="2698430"/>
          </a:xfrm>
        </p:grpSpPr>
        <p:sp>
          <p:nvSpPr>
            <p:cNvPr id="170" name="Google Shape;170;p30"/>
            <p:cNvSpPr/>
            <p:nvPr/>
          </p:nvSpPr>
          <p:spPr>
            <a:xfrm>
              <a:off x="1047921" y="1990375"/>
              <a:ext cx="1814021" cy="2283968"/>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0"/>
            <p:cNvSpPr txBox="1"/>
            <p:nvPr/>
          </p:nvSpPr>
          <p:spPr>
            <a:xfrm>
              <a:off x="1276581" y="4362767"/>
              <a:ext cx="1356700" cy="326038"/>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 name="Google Shape;172;p30"/>
          <p:cNvGrpSpPr/>
          <p:nvPr/>
        </p:nvGrpSpPr>
        <p:grpSpPr>
          <a:xfrm>
            <a:off x="3512098" y="1382552"/>
            <a:ext cx="2211702" cy="3289997"/>
            <a:chOff x="1047921" y="1990375"/>
            <a:chExt cx="1814021" cy="2698430"/>
          </a:xfrm>
        </p:grpSpPr>
        <p:sp>
          <p:nvSpPr>
            <p:cNvPr id="173" name="Google Shape;173;p30"/>
            <p:cNvSpPr/>
            <p:nvPr/>
          </p:nvSpPr>
          <p:spPr>
            <a:xfrm>
              <a:off x="1047921" y="1990375"/>
              <a:ext cx="1814021" cy="2283968"/>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0"/>
            <p:cNvSpPr txBox="1"/>
            <p:nvPr/>
          </p:nvSpPr>
          <p:spPr>
            <a:xfrm>
              <a:off x="1276581" y="4362767"/>
              <a:ext cx="1356700" cy="326038"/>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 name="Google Shape;175;p30"/>
          <p:cNvGrpSpPr/>
          <p:nvPr/>
        </p:nvGrpSpPr>
        <p:grpSpPr>
          <a:xfrm>
            <a:off x="6501671" y="1382552"/>
            <a:ext cx="2211702" cy="3289997"/>
            <a:chOff x="1047921" y="1990375"/>
            <a:chExt cx="1814021" cy="2698430"/>
          </a:xfrm>
        </p:grpSpPr>
        <p:sp>
          <p:nvSpPr>
            <p:cNvPr id="176" name="Google Shape;176;p30"/>
            <p:cNvSpPr/>
            <p:nvPr/>
          </p:nvSpPr>
          <p:spPr>
            <a:xfrm>
              <a:off x="1047921" y="1990375"/>
              <a:ext cx="1814021" cy="2283968"/>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0"/>
            <p:cNvSpPr txBox="1"/>
            <p:nvPr/>
          </p:nvSpPr>
          <p:spPr>
            <a:xfrm>
              <a:off x="1276581" y="4362767"/>
              <a:ext cx="1356700" cy="326038"/>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30"/>
          <p:cNvSpPr/>
          <p:nvPr/>
        </p:nvSpPr>
        <p:spPr>
          <a:xfrm>
            <a:off x="5804467" y="2774889"/>
            <a:ext cx="616536" cy="323018"/>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0"/>
          <p:cNvSpPr/>
          <p:nvPr/>
        </p:nvSpPr>
        <p:spPr>
          <a:xfrm>
            <a:off x="731527" y="2292350"/>
            <a:ext cx="1242741" cy="724781"/>
          </a:xfrm>
          <a:prstGeom prst="rect">
            <a:avLst/>
          </a:prstGeom>
          <a:solidFill>
            <a:srgbClr val="00A0DC">
              <a:alpha val="29803"/>
            </a:srgbClr>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rPr b="0" i="0" lang="en" sz="1209" u="none" cap="none" strike="noStrike">
                <a:solidFill>
                  <a:srgbClr val="000000"/>
                </a:solidFill>
                <a:latin typeface="Calibri"/>
                <a:ea typeface="Calibri"/>
                <a:cs typeface="Calibri"/>
                <a:sym typeface="Calibri"/>
              </a:rPr>
              <a:t>Ocean</a:t>
            </a:r>
            <a:endParaRPr b="0" i="0" sz="1209" u="none" cap="none" strike="noStrike">
              <a:solidFill>
                <a:srgbClr val="000000"/>
              </a:solidFill>
              <a:latin typeface="Calibri"/>
              <a:ea typeface="Calibri"/>
              <a:cs typeface="Calibri"/>
              <a:sym typeface="Calibri"/>
            </a:endParaRPr>
          </a:p>
        </p:txBody>
      </p:sp>
      <p:sp>
        <p:nvSpPr>
          <p:cNvPr id="180" name="Google Shape;180;p30"/>
          <p:cNvSpPr/>
          <p:nvPr/>
        </p:nvSpPr>
        <p:spPr>
          <a:xfrm>
            <a:off x="731527" y="3017106"/>
            <a:ext cx="1242741" cy="207123"/>
          </a:xfrm>
          <a:prstGeom prst="rect">
            <a:avLst/>
          </a:prstGeom>
          <a:solidFill>
            <a:srgbClr val="7F6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rPr b="0" i="0" lang="en" sz="1209" u="none" cap="none" strike="noStrike">
                <a:solidFill>
                  <a:schemeClr val="lt1"/>
                </a:solidFill>
                <a:latin typeface="Calibri"/>
                <a:ea typeface="Calibri"/>
                <a:cs typeface="Calibri"/>
                <a:sym typeface="Calibri"/>
              </a:rPr>
              <a:t>Crust</a:t>
            </a:r>
            <a:endParaRPr b="0" i="0" sz="1209" u="none" cap="none" strike="noStrike">
              <a:solidFill>
                <a:schemeClr val="lt1"/>
              </a:solidFill>
              <a:latin typeface="Calibri"/>
              <a:ea typeface="Calibri"/>
              <a:cs typeface="Calibri"/>
              <a:sym typeface="Calibri"/>
            </a:endParaRPr>
          </a:p>
        </p:txBody>
      </p:sp>
      <p:sp>
        <p:nvSpPr>
          <p:cNvPr id="181" name="Google Shape;181;p30"/>
          <p:cNvSpPr/>
          <p:nvPr/>
        </p:nvSpPr>
        <p:spPr>
          <a:xfrm>
            <a:off x="731527" y="3239953"/>
            <a:ext cx="1242741" cy="577224"/>
          </a:xfrm>
          <a:prstGeom prst="rect">
            <a:avLst/>
          </a:prstGeom>
          <a:solidFill>
            <a:srgbClr val="990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rPr b="0" i="0" lang="en" sz="1209" u="none" cap="none" strike="noStrike">
                <a:solidFill>
                  <a:schemeClr val="lt1"/>
                </a:solidFill>
                <a:latin typeface="Calibri"/>
                <a:ea typeface="Calibri"/>
                <a:cs typeface="Calibri"/>
                <a:sym typeface="Calibri"/>
              </a:rPr>
              <a:t>Mantle</a:t>
            </a:r>
            <a:endParaRPr b="0" i="0" sz="1209" u="none" cap="none" strike="noStrike">
              <a:solidFill>
                <a:schemeClr val="lt1"/>
              </a:solidFill>
              <a:latin typeface="Calibri"/>
              <a:ea typeface="Calibri"/>
              <a:cs typeface="Calibri"/>
              <a:sym typeface="Calibri"/>
            </a:endParaRPr>
          </a:p>
        </p:txBody>
      </p:sp>
      <p:sp>
        <p:nvSpPr>
          <p:cNvPr id="182" name="Google Shape;182;p30"/>
          <p:cNvSpPr/>
          <p:nvPr/>
        </p:nvSpPr>
        <p:spPr>
          <a:xfrm>
            <a:off x="1544122" y="3139440"/>
            <a:ext cx="175979" cy="207123"/>
          </a:xfrm>
          <a:prstGeom prst="upArrow">
            <a:avLst>
              <a:gd fmla="val 50000" name="adj1"/>
              <a:gd fmla="val 50000" name="adj2"/>
            </a:avLst>
          </a:prstGeom>
          <a:solidFill>
            <a:srgbClr val="FF9933"/>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212121"/>
              </a:solidFill>
              <a:latin typeface="Calibri"/>
              <a:ea typeface="Calibri"/>
              <a:cs typeface="Calibri"/>
              <a:sym typeface="Calibri"/>
            </a:endParaRPr>
          </a:p>
        </p:txBody>
      </p:sp>
      <p:sp>
        <p:nvSpPr>
          <p:cNvPr id="183" name="Google Shape;183;p30"/>
          <p:cNvSpPr/>
          <p:nvPr/>
        </p:nvSpPr>
        <p:spPr>
          <a:xfrm>
            <a:off x="1444642" y="2707933"/>
            <a:ext cx="369496" cy="417573"/>
          </a:xfrm>
          <a:prstGeom prst="triangle">
            <a:avLst>
              <a:gd fmla="val 50000" name="adj"/>
            </a:avLst>
          </a:prstGeom>
          <a:solidFill>
            <a:srgbClr val="7F6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000000"/>
              </a:solidFill>
              <a:latin typeface="Calibri"/>
              <a:ea typeface="Calibri"/>
              <a:cs typeface="Calibri"/>
              <a:sym typeface="Calibri"/>
            </a:endParaRPr>
          </a:p>
        </p:txBody>
      </p:sp>
      <p:sp>
        <p:nvSpPr>
          <p:cNvPr id="184" name="Google Shape;184;p30"/>
          <p:cNvSpPr txBox="1"/>
          <p:nvPr/>
        </p:nvSpPr>
        <p:spPr>
          <a:xfrm>
            <a:off x="637339" y="1570739"/>
            <a:ext cx="1722904" cy="466557"/>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1007"/>
              <a:buFont typeface="Arial"/>
              <a:buNone/>
            </a:pPr>
            <a:r>
              <a:rPr b="0" i="0" lang="en" sz="1007" u="none" cap="none" strike="noStrike">
                <a:solidFill>
                  <a:srgbClr val="000000"/>
                </a:solidFill>
                <a:latin typeface="Roboto"/>
                <a:ea typeface="Roboto"/>
                <a:cs typeface="Roboto"/>
                <a:sym typeface="Roboto"/>
              </a:rPr>
              <a:t>Hotspot volcano erupts under water, lava hardens forming a seamount</a:t>
            </a:r>
            <a:endParaRPr b="0" i="0" sz="1007" u="none" cap="none" strike="noStrike">
              <a:solidFill>
                <a:srgbClr val="000000"/>
              </a:solidFill>
              <a:latin typeface="Roboto"/>
              <a:ea typeface="Roboto"/>
              <a:cs typeface="Roboto"/>
              <a:sym typeface="Roboto"/>
            </a:endParaRPr>
          </a:p>
        </p:txBody>
      </p:sp>
      <p:sp>
        <p:nvSpPr>
          <p:cNvPr id="185" name="Google Shape;185;p30"/>
          <p:cNvSpPr txBox="1"/>
          <p:nvPr/>
        </p:nvSpPr>
        <p:spPr>
          <a:xfrm>
            <a:off x="1890260" y="3073523"/>
            <a:ext cx="677611" cy="338957"/>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1007"/>
              <a:buFont typeface="Arial"/>
              <a:buNone/>
            </a:pPr>
            <a:r>
              <a:rPr b="0" i="0" lang="en" sz="1007" u="none" cap="none" strike="noStrike">
                <a:solidFill>
                  <a:srgbClr val="000000"/>
                </a:solidFill>
                <a:latin typeface="Roboto"/>
                <a:ea typeface="Roboto"/>
                <a:cs typeface="Roboto"/>
                <a:sym typeface="Roboto"/>
              </a:rPr>
              <a:t>Hotspot</a:t>
            </a:r>
            <a:endParaRPr b="0" i="0" sz="1007" u="none" cap="none" strike="noStrike">
              <a:solidFill>
                <a:srgbClr val="000000"/>
              </a:solidFill>
              <a:latin typeface="Roboto"/>
              <a:ea typeface="Roboto"/>
              <a:cs typeface="Roboto"/>
              <a:sym typeface="Roboto"/>
            </a:endParaRPr>
          </a:p>
        </p:txBody>
      </p:sp>
      <p:cxnSp>
        <p:nvCxnSpPr>
          <p:cNvPr id="186" name="Google Shape;186;p30"/>
          <p:cNvCxnSpPr>
            <a:stCxn id="185" idx="1"/>
            <a:endCxn id="182" idx="3"/>
          </p:cNvCxnSpPr>
          <p:nvPr/>
        </p:nvCxnSpPr>
        <p:spPr>
          <a:xfrm rot="10800000">
            <a:off x="1720160" y="3227402"/>
            <a:ext cx="170100" cy="15600"/>
          </a:xfrm>
          <a:prstGeom prst="straightConnector1">
            <a:avLst/>
          </a:prstGeom>
          <a:noFill/>
          <a:ln cap="flat" cmpd="sng" w="19200">
            <a:solidFill>
              <a:schemeClr val="accent1"/>
            </a:solidFill>
            <a:prstDash val="solid"/>
            <a:round/>
            <a:headEnd len="sm" w="sm" type="none"/>
            <a:tailEnd len="med" w="med" type="stealth"/>
          </a:ln>
        </p:spPr>
      </p:cxnSp>
      <p:sp>
        <p:nvSpPr>
          <p:cNvPr id="187" name="Google Shape;187;p30"/>
          <p:cNvSpPr txBox="1"/>
          <p:nvPr/>
        </p:nvSpPr>
        <p:spPr>
          <a:xfrm>
            <a:off x="1897592" y="2707933"/>
            <a:ext cx="782534" cy="338957"/>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1007"/>
              <a:buFont typeface="Arial"/>
              <a:buNone/>
            </a:pPr>
            <a:r>
              <a:rPr b="0" i="0" lang="en" sz="1007" u="none" cap="none" strike="noStrike">
                <a:solidFill>
                  <a:srgbClr val="000000"/>
                </a:solidFill>
                <a:latin typeface="Roboto"/>
                <a:ea typeface="Roboto"/>
                <a:cs typeface="Roboto"/>
                <a:sym typeface="Roboto"/>
              </a:rPr>
              <a:t>Seamount</a:t>
            </a:r>
            <a:endParaRPr b="0" i="0" sz="1007" u="none" cap="none" strike="noStrike">
              <a:solidFill>
                <a:srgbClr val="000000"/>
              </a:solidFill>
              <a:latin typeface="Roboto"/>
              <a:ea typeface="Roboto"/>
              <a:cs typeface="Roboto"/>
              <a:sym typeface="Roboto"/>
            </a:endParaRPr>
          </a:p>
        </p:txBody>
      </p:sp>
      <p:cxnSp>
        <p:nvCxnSpPr>
          <p:cNvPr id="188" name="Google Shape;188;p30"/>
          <p:cNvCxnSpPr>
            <a:stCxn id="187" idx="1"/>
          </p:cNvCxnSpPr>
          <p:nvPr/>
        </p:nvCxnSpPr>
        <p:spPr>
          <a:xfrm rot="10800000">
            <a:off x="1719992" y="2877412"/>
            <a:ext cx="177600" cy="0"/>
          </a:xfrm>
          <a:prstGeom prst="straightConnector1">
            <a:avLst/>
          </a:prstGeom>
          <a:noFill/>
          <a:ln cap="flat" cmpd="sng" w="19200">
            <a:solidFill>
              <a:srgbClr val="783F04"/>
            </a:solidFill>
            <a:prstDash val="solid"/>
            <a:round/>
            <a:headEnd len="sm" w="sm" type="none"/>
            <a:tailEnd len="med" w="med" type="stealth"/>
          </a:ln>
        </p:spPr>
      </p:cxnSp>
      <p:sp>
        <p:nvSpPr>
          <p:cNvPr id="189" name="Google Shape;189;p30"/>
          <p:cNvSpPr/>
          <p:nvPr/>
        </p:nvSpPr>
        <p:spPr>
          <a:xfrm>
            <a:off x="3735677" y="2122870"/>
            <a:ext cx="1242741" cy="774672"/>
          </a:xfrm>
          <a:prstGeom prst="rect">
            <a:avLst/>
          </a:prstGeom>
          <a:solidFill>
            <a:srgbClr val="00A0DC">
              <a:alpha val="29803"/>
            </a:srgbClr>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t/>
            </a:r>
            <a:endParaRPr b="0" i="0" sz="1209" u="none" cap="none" strike="noStrike">
              <a:solidFill>
                <a:srgbClr val="000000"/>
              </a:solidFill>
              <a:latin typeface="Calibri"/>
              <a:ea typeface="Calibri"/>
              <a:cs typeface="Calibri"/>
              <a:sym typeface="Calibri"/>
            </a:endParaRPr>
          </a:p>
        </p:txBody>
      </p:sp>
      <p:sp>
        <p:nvSpPr>
          <p:cNvPr id="190" name="Google Shape;190;p30"/>
          <p:cNvSpPr/>
          <p:nvPr/>
        </p:nvSpPr>
        <p:spPr>
          <a:xfrm>
            <a:off x="3735677" y="2897668"/>
            <a:ext cx="1242741" cy="207123"/>
          </a:xfrm>
          <a:prstGeom prst="rect">
            <a:avLst/>
          </a:prstGeom>
          <a:solidFill>
            <a:srgbClr val="7F6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t/>
            </a:r>
            <a:endParaRPr b="0" i="0" sz="1209" u="none" cap="none" strike="noStrike">
              <a:solidFill>
                <a:schemeClr val="lt1"/>
              </a:solidFill>
              <a:latin typeface="Calibri"/>
              <a:ea typeface="Calibri"/>
              <a:cs typeface="Calibri"/>
              <a:sym typeface="Calibri"/>
            </a:endParaRPr>
          </a:p>
        </p:txBody>
      </p:sp>
      <p:sp>
        <p:nvSpPr>
          <p:cNvPr id="191" name="Google Shape;191;p30"/>
          <p:cNvSpPr/>
          <p:nvPr/>
        </p:nvSpPr>
        <p:spPr>
          <a:xfrm>
            <a:off x="3735677" y="3120515"/>
            <a:ext cx="1242741" cy="527333"/>
          </a:xfrm>
          <a:prstGeom prst="rect">
            <a:avLst/>
          </a:prstGeom>
          <a:solidFill>
            <a:srgbClr val="990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t/>
            </a:r>
            <a:endParaRPr b="0" i="0" sz="1209" u="none" cap="none" strike="noStrike">
              <a:solidFill>
                <a:schemeClr val="lt1"/>
              </a:solidFill>
              <a:latin typeface="Calibri"/>
              <a:ea typeface="Calibri"/>
              <a:cs typeface="Calibri"/>
              <a:sym typeface="Calibri"/>
            </a:endParaRPr>
          </a:p>
        </p:txBody>
      </p:sp>
      <p:sp>
        <p:nvSpPr>
          <p:cNvPr id="192" name="Google Shape;192;p30"/>
          <p:cNvSpPr/>
          <p:nvPr/>
        </p:nvSpPr>
        <p:spPr>
          <a:xfrm>
            <a:off x="4301059" y="2023139"/>
            <a:ext cx="677611" cy="940371"/>
          </a:xfrm>
          <a:prstGeom prst="triangle">
            <a:avLst>
              <a:gd fmla="val 50000" name="adj"/>
            </a:avLst>
          </a:prstGeom>
          <a:solidFill>
            <a:srgbClr val="7F6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000000"/>
              </a:solidFill>
              <a:latin typeface="Calibri"/>
              <a:ea typeface="Calibri"/>
              <a:cs typeface="Calibri"/>
              <a:sym typeface="Calibri"/>
            </a:endParaRPr>
          </a:p>
        </p:txBody>
      </p:sp>
      <p:sp>
        <p:nvSpPr>
          <p:cNvPr id="193" name="Google Shape;193;p30"/>
          <p:cNvSpPr txBox="1"/>
          <p:nvPr/>
        </p:nvSpPr>
        <p:spPr>
          <a:xfrm>
            <a:off x="3641489" y="1482237"/>
            <a:ext cx="1722904" cy="439646"/>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1007"/>
              <a:buFont typeface="Arial"/>
              <a:buNone/>
            </a:pPr>
            <a:r>
              <a:rPr b="0" i="0" lang="en" sz="1007" u="none" cap="none" strike="noStrike">
                <a:solidFill>
                  <a:srgbClr val="000000"/>
                </a:solidFill>
                <a:latin typeface="Roboto"/>
                <a:ea typeface="Roboto"/>
                <a:cs typeface="Roboto"/>
                <a:sym typeface="Roboto"/>
              </a:rPr>
              <a:t>Repeated eruptions grow the seamount until it becomes an island</a:t>
            </a:r>
            <a:endParaRPr b="0" i="0" sz="1007" u="none" cap="none" strike="noStrike">
              <a:solidFill>
                <a:srgbClr val="000000"/>
              </a:solidFill>
              <a:latin typeface="Roboto"/>
              <a:ea typeface="Roboto"/>
              <a:cs typeface="Roboto"/>
              <a:sym typeface="Roboto"/>
            </a:endParaRPr>
          </a:p>
        </p:txBody>
      </p:sp>
      <p:sp>
        <p:nvSpPr>
          <p:cNvPr id="194" name="Google Shape;194;p30"/>
          <p:cNvSpPr txBox="1"/>
          <p:nvPr/>
        </p:nvSpPr>
        <p:spPr>
          <a:xfrm>
            <a:off x="4833431" y="2000561"/>
            <a:ext cx="782534" cy="338957"/>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1007"/>
              <a:buFont typeface="Arial"/>
              <a:buNone/>
            </a:pPr>
            <a:r>
              <a:rPr b="0" i="0" lang="en" sz="1007" u="none" cap="none" strike="noStrike">
                <a:solidFill>
                  <a:srgbClr val="000000"/>
                </a:solidFill>
                <a:latin typeface="Roboto"/>
                <a:ea typeface="Roboto"/>
                <a:cs typeface="Roboto"/>
                <a:sym typeface="Roboto"/>
              </a:rPr>
              <a:t>Island</a:t>
            </a:r>
            <a:endParaRPr b="0" i="0" sz="1007" u="none" cap="none" strike="noStrike">
              <a:solidFill>
                <a:srgbClr val="000000"/>
              </a:solidFill>
              <a:latin typeface="Roboto"/>
              <a:ea typeface="Roboto"/>
              <a:cs typeface="Roboto"/>
              <a:sym typeface="Roboto"/>
            </a:endParaRPr>
          </a:p>
        </p:txBody>
      </p:sp>
      <p:cxnSp>
        <p:nvCxnSpPr>
          <p:cNvPr id="195" name="Google Shape;195;p30"/>
          <p:cNvCxnSpPr>
            <a:stCxn id="194" idx="1"/>
          </p:cNvCxnSpPr>
          <p:nvPr/>
        </p:nvCxnSpPr>
        <p:spPr>
          <a:xfrm rot="10800000">
            <a:off x="4655831" y="2170040"/>
            <a:ext cx="177600" cy="0"/>
          </a:xfrm>
          <a:prstGeom prst="straightConnector1">
            <a:avLst/>
          </a:prstGeom>
          <a:noFill/>
          <a:ln cap="flat" cmpd="sng" w="19200">
            <a:solidFill>
              <a:srgbClr val="783F04"/>
            </a:solidFill>
            <a:prstDash val="solid"/>
            <a:round/>
            <a:headEnd len="sm" w="sm" type="none"/>
            <a:tailEnd len="med" w="med" type="stealth"/>
          </a:ln>
        </p:spPr>
      </p:cxnSp>
      <p:sp>
        <p:nvSpPr>
          <p:cNvPr id="196" name="Google Shape;196;p30"/>
          <p:cNvSpPr/>
          <p:nvPr/>
        </p:nvSpPr>
        <p:spPr>
          <a:xfrm>
            <a:off x="6661519" y="2421234"/>
            <a:ext cx="1421744" cy="634675"/>
          </a:xfrm>
          <a:prstGeom prst="rect">
            <a:avLst/>
          </a:prstGeom>
          <a:solidFill>
            <a:srgbClr val="00A0DC">
              <a:alpha val="29803"/>
            </a:srgbClr>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t/>
            </a:r>
            <a:endParaRPr b="0" i="0" sz="1209" u="none" cap="none" strike="noStrike">
              <a:solidFill>
                <a:srgbClr val="000000"/>
              </a:solidFill>
              <a:latin typeface="Calibri"/>
              <a:ea typeface="Calibri"/>
              <a:cs typeface="Calibri"/>
              <a:sym typeface="Calibri"/>
            </a:endParaRPr>
          </a:p>
        </p:txBody>
      </p:sp>
      <p:sp>
        <p:nvSpPr>
          <p:cNvPr id="197" name="Google Shape;197;p30"/>
          <p:cNvSpPr/>
          <p:nvPr/>
        </p:nvSpPr>
        <p:spPr>
          <a:xfrm>
            <a:off x="6653243" y="3055918"/>
            <a:ext cx="1421744" cy="169630"/>
          </a:xfrm>
          <a:prstGeom prst="rect">
            <a:avLst/>
          </a:prstGeom>
          <a:solidFill>
            <a:srgbClr val="7F6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t/>
            </a:r>
            <a:endParaRPr b="0" i="0" sz="1209" u="none" cap="none" strike="noStrike">
              <a:solidFill>
                <a:schemeClr val="lt1"/>
              </a:solidFill>
              <a:latin typeface="Calibri"/>
              <a:ea typeface="Calibri"/>
              <a:cs typeface="Calibri"/>
              <a:sym typeface="Calibri"/>
            </a:endParaRPr>
          </a:p>
        </p:txBody>
      </p:sp>
      <p:sp>
        <p:nvSpPr>
          <p:cNvPr id="198" name="Google Shape;198;p30"/>
          <p:cNvSpPr/>
          <p:nvPr/>
        </p:nvSpPr>
        <p:spPr>
          <a:xfrm>
            <a:off x="6665583" y="3238464"/>
            <a:ext cx="1421744" cy="432087"/>
          </a:xfrm>
          <a:prstGeom prst="rect">
            <a:avLst/>
          </a:prstGeom>
          <a:solidFill>
            <a:srgbClr val="990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l">
              <a:lnSpc>
                <a:spcPct val="100000"/>
              </a:lnSpc>
              <a:spcBef>
                <a:spcPts val="0"/>
              </a:spcBef>
              <a:spcAft>
                <a:spcPts val="0"/>
              </a:spcAft>
              <a:buClr>
                <a:srgbClr val="000000"/>
              </a:buClr>
              <a:buSzPts val="1209"/>
              <a:buFont typeface="Arial"/>
              <a:buNone/>
            </a:pPr>
            <a:r>
              <a:t/>
            </a:r>
            <a:endParaRPr b="0" i="0" sz="1209" u="none" cap="none" strike="noStrike">
              <a:solidFill>
                <a:schemeClr val="lt1"/>
              </a:solidFill>
              <a:latin typeface="Calibri"/>
              <a:ea typeface="Calibri"/>
              <a:cs typeface="Calibri"/>
              <a:sym typeface="Calibri"/>
            </a:endParaRPr>
          </a:p>
        </p:txBody>
      </p:sp>
      <p:sp>
        <p:nvSpPr>
          <p:cNvPr id="199" name="Google Shape;199;p30"/>
          <p:cNvSpPr/>
          <p:nvPr/>
        </p:nvSpPr>
        <p:spPr>
          <a:xfrm>
            <a:off x="6665583" y="2416471"/>
            <a:ext cx="442670" cy="774672"/>
          </a:xfrm>
          <a:prstGeom prst="triangle">
            <a:avLst>
              <a:gd fmla="val 50000" name="adj"/>
            </a:avLst>
          </a:prstGeom>
          <a:solidFill>
            <a:srgbClr val="7F6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000000"/>
              </a:solidFill>
              <a:latin typeface="Calibri"/>
              <a:ea typeface="Calibri"/>
              <a:cs typeface="Calibri"/>
              <a:sym typeface="Calibri"/>
            </a:endParaRPr>
          </a:p>
        </p:txBody>
      </p:sp>
      <p:sp>
        <p:nvSpPr>
          <p:cNvPr id="200" name="Google Shape;200;p30"/>
          <p:cNvSpPr txBox="1"/>
          <p:nvPr/>
        </p:nvSpPr>
        <p:spPr>
          <a:xfrm>
            <a:off x="6631034" y="1494220"/>
            <a:ext cx="1829036" cy="439646"/>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907"/>
              <a:buFont typeface="Arial"/>
              <a:buNone/>
            </a:pPr>
            <a:r>
              <a:rPr b="0" i="0" lang="en" sz="907" u="none" cap="none" strike="noStrike">
                <a:solidFill>
                  <a:srgbClr val="000000"/>
                </a:solidFill>
                <a:latin typeface="Roboto"/>
                <a:ea typeface="Roboto"/>
                <a:cs typeface="Roboto"/>
                <a:sym typeface="Roboto"/>
              </a:rPr>
              <a:t>Over MANY years, the hotspot continues to erupt as the plate moves, forming an island chain. The oldest island is furthest from the hotspot.</a:t>
            </a:r>
            <a:endParaRPr b="0" i="0" sz="907" u="none" cap="none" strike="noStrike">
              <a:solidFill>
                <a:srgbClr val="000000"/>
              </a:solidFill>
              <a:latin typeface="Roboto"/>
              <a:ea typeface="Roboto"/>
              <a:cs typeface="Roboto"/>
              <a:sym typeface="Roboto"/>
            </a:endParaRPr>
          </a:p>
        </p:txBody>
      </p:sp>
      <p:sp>
        <p:nvSpPr>
          <p:cNvPr id="201" name="Google Shape;201;p30"/>
          <p:cNvSpPr/>
          <p:nvPr/>
        </p:nvSpPr>
        <p:spPr>
          <a:xfrm>
            <a:off x="4592216" y="2963610"/>
            <a:ext cx="175979" cy="207123"/>
          </a:xfrm>
          <a:prstGeom prst="upArrow">
            <a:avLst>
              <a:gd fmla="val 50000" name="adj1"/>
              <a:gd fmla="val 50000" name="adj2"/>
            </a:avLst>
          </a:prstGeom>
          <a:solidFill>
            <a:srgbClr val="FF9933"/>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212121"/>
              </a:solidFill>
              <a:latin typeface="Calibri"/>
              <a:ea typeface="Calibri"/>
              <a:cs typeface="Calibri"/>
              <a:sym typeface="Calibri"/>
            </a:endParaRPr>
          </a:p>
        </p:txBody>
      </p:sp>
      <p:sp>
        <p:nvSpPr>
          <p:cNvPr id="202" name="Google Shape;202;p30"/>
          <p:cNvSpPr txBox="1"/>
          <p:nvPr/>
        </p:nvSpPr>
        <p:spPr>
          <a:xfrm>
            <a:off x="4938354" y="2897693"/>
            <a:ext cx="677611" cy="338957"/>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1007"/>
              <a:buFont typeface="Arial"/>
              <a:buNone/>
            </a:pPr>
            <a:r>
              <a:rPr b="0" i="0" lang="en" sz="1007" u="none" cap="none" strike="noStrike">
                <a:solidFill>
                  <a:srgbClr val="000000"/>
                </a:solidFill>
                <a:latin typeface="Roboto"/>
                <a:ea typeface="Roboto"/>
                <a:cs typeface="Roboto"/>
                <a:sym typeface="Roboto"/>
              </a:rPr>
              <a:t>Hotspot</a:t>
            </a:r>
            <a:endParaRPr b="0" i="0" sz="1007" u="none" cap="none" strike="noStrike">
              <a:solidFill>
                <a:srgbClr val="000000"/>
              </a:solidFill>
              <a:latin typeface="Roboto"/>
              <a:ea typeface="Roboto"/>
              <a:cs typeface="Roboto"/>
              <a:sym typeface="Roboto"/>
            </a:endParaRPr>
          </a:p>
        </p:txBody>
      </p:sp>
      <p:cxnSp>
        <p:nvCxnSpPr>
          <p:cNvPr id="203" name="Google Shape;203;p30"/>
          <p:cNvCxnSpPr>
            <a:stCxn id="202" idx="1"/>
            <a:endCxn id="201" idx="3"/>
          </p:cNvCxnSpPr>
          <p:nvPr/>
        </p:nvCxnSpPr>
        <p:spPr>
          <a:xfrm rot="10800000">
            <a:off x="4768254" y="3051572"/>
            <a:ext cx="170100" cy="15600"/>
          </a:xfrm>
          <a:prstGeom prst="straightConnector1">
            <a:avLst/>
          </a:prstGeom>
          <a:noFill/>
          <a:ln cap="flat" cmpd="sng" w="19200">
            <a:solidFill>
              <a:schemeClr val="accent1"/>
            </a:solidFill>
            <a:prstDash val="solid"/>
            <a:round/>
            <a:headEnd len="sm" w="sm" type="none"/>
            <a:tailEnd len="med" w="med" type="stealth"/>
          </a:ln>
        </p:spPr>
      </p:cxnSp>
      <p:sp>
        <p:nvSpPr>
          <p:cNvPr id="204" name="Google Shape;204;p30"/>
          <p:cNvSpPr/>
          <p:nvPr/>
        </p:nvSpPr>
        <p:spPr>
          <a:xfrm>
            <a:off x="7770292" y="3180964"/>
            <a:ext cx="175979" cy="207123"/>
          </a:xfrm>
          <a:prstGeom prst="upArrow">
            <a:avLst>
              <a:gd fmla="val 50000" name="adj1"/>
              <a:gd fmla="val 50000" name="adj2"/>
            </a:avLst>
          </a:prstGeom>
          <a:solidFill>
            <a:srgbClr val="FF9933"/>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212121"/>
              </a:solidFill>
              <a:latin typeface="Calibri"/>
              <a:ea typeface="Calibri"/>
              <a:cs typeface="Calibri"/>
              <a:sym typeface="Calibri"/>
            </a:endParaRPr>
          </a:p>
        </p:txBody>
      </p:sp>
      <p:sp>
        <p:nvSpPr>
          <p:cNvPr id="205" name="Google Shape;205;p30"/>
          <p:cNvSpPr txBox="1"/>
          <p:nvPr/>
        </p:nvSpPr>
        <p:spPr>
          <a:xfrm>
            <a:off x="8116430" y="3115047"/>
            <a:ext cx="677611" cy="338957"/>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1007"/>
              <a:buFont typeface="Arial"/>
              <a:buNone/>
            </a:pPr>
            <a:r>
              <a:rPr b="0" i="0" lang="en" sz="1007" u="none" cap="none" strike="noStrike">
                <a:solidFill>
                  <a:srgbClr val="000000"/>
                </a:solidFill>
                <a:latin typeface="Roboto"/>
                <a:ea typeface="Roboto"/>
                <a:cs typeface="Roboto"/>
                <a:sym typeface="Roboto"/>
              </a:rPr>
              <a:t>Hotspot</a:t>
            </a:r>
            <a:endParaRPr b="0" i="0" sz="1007" u="none" cap="none" strike="noStrike">
              <a:solidFill>
                <a:srgbClr val="000000"/>
              </a:solidFill>
              <a:latin typeface="Roboto"/>
              <a:ea typeface="Roboto"/>
              <a:cs typeface="Roboto"/>
              <a:sym typeface="Roboto"/>
            </a:endParaRPr>
          </a:p>
        </p:txBody>
      </p:sp>
      <p:cxnSp>
        <p:nvCxnSpPr>
          <p:cNvPr id="206" name="Google Shape;206;p30"/>
          <p:cNvCxnSpPr>
            <a:stCxn id="205" idx="1"/>
            <a:endCxn id="204" idx="3"/>
          </p:cNvCxnSpPr>
          <p:nvPr/>
        </p:nvCxnSpPr>
        <p:spPr>
          <a:xfrm rot="10800000">
            <a:off x="7946330" y="3268925"/>
            <a:ext cx="170100" cy="15600"/>
          </a:xfrm>
          <a:prstGeom prst="straightConnector1">
            <a:avLst/>
          </a:prstGeom>
          <a:noFill/>
          <a:ln cap="flat" cmpd="sng" w="19200">
            <a:solidFill>
              <a:schemeClr val="accent1"/>
            </a:solidFill>
            <a:prstDash val="solid"/>
            <a:round/>
            <a:headEnd len="sm" w="sm" type="none"/>
            <a:tailEnd len="med" w="med" type="stealth"/>
          </a:ln>
        </p:spPr>
      </p:cxnSp>
      <p:sp>
        <p:nvSpPr>
          <p:cNvPr id="207" name="Google Shape;207;p30"/>
          <p:cNvSpPr/>
          <p:nvPr/>
        </p:nvSpPr>
        <p:spPr>
          <a:xfrm>
            <a:off x="7017265" y="2254603"/>
            <a:ext cx="568456" cy="871430"/>
          </a:xfrm>
          <a:prstGeom prst="triangle">
            <a:avLst>
              <a:gd fmla="val 50000" name="adj"/>
            </a:avLst>
          </a:prstGeom>
          <a:solidFill>
            <a:srgbClr val="7F6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000000"/>
              </a:solidFill>
              <a:latin typeface="Calibri"/>
              <a:ea typeface="Calibri"/>
              <a:cs typeface="Calibri"/>
              <a:sym typeface="Calibri"/>
            </a:endParaRPr>
          </a:p>
        </p:txBody>
      </p:sp>
      <p:sp>
        <p:nvSpPr>
          <p:cNvPr id="208" name="Google Shape;208;p30"/>
          <p:cNvSpPr/>
          <p:nvPr/>
        </p:nvSpPr>
        <p:spPr>
          <a:xfrm>
            <a:off x="7673533" y="2781709"/>
            <a:ext cx="369496" cy="338957"/>
          </a:xfrm>
          <a:prstGeom prst="triangle">
            <a:avLst>
              <a:gd fmla="val 50000" name="adj"/>
            </a:avLst>
          </a:prstGeom>
          <a:solidFill>
            <a:srgbClr val="7F6000"/>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000000"/>
              </a:solidFill>
              <a:latin typeface="Calibri"/>
              <a:ea typeface="Calibri"/>
              <a:cs typeface="Calibri"/>
              <a:sym typeface="Calibri"/>
            </a:endParaRPr>
          </a:p>
        </p:txBody>
      </p:sp>
      <p:sp>
        <p:nvSpPr>
          <p:cNvPr id="209" name="Google Shape;209;p30"/>
          <p:cNvSpPr txBox="1"/>
          <p:nvPr/>
        </p:nvSpPr>
        <p:spPr>
          <a:xfrm>
            <a:off x="978353" y="4361760"/>
            <a:ext cx="1185593" cy="281204"/>
          </a:xfrm>
          <a:prstGeom prst="rect">
            <a:avLst/>
          </a:prstGeom>
          <a:noFill/>
          <a:ln>
            <a:noFill/>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007"/>
              <a:buFont typeface="Arial"/>
              <a:buNone/>
            </a:pPr>
            <a:r>
              <a:rPr b="1" i="0" lang="en" sz="1007" u="none" cap="none" strike="noStrike">
                <a:solidFill>
                  <a:srgbClr val="000000"/>
                </a:solidFill>
                <a:latin typeface="Roboto"/>
                <a:ea typeface="Roboto"/>
                <a:cs typeface="Roboto"/>
                <a:sym typeface="Roboto"/>
              </a:rPr>
              <a:t>Hotspot</a:t>
            </a:r>
            <a:endParaRPr b="1" i="0" sz="1007" u="none" cap="none" strike="noStrike">
              <a:solidFill>
                <a:srgbClr val="000000"/>
              </a:solidFill>
              <a:latin typeface="Roboto"/>
              <a:ea typeface="Roboto"/>
              <a:cs typeface="Roboto"/>
              <a:sym typeface="Roboto"/>
            </a:endParaRPr>
          </a:p>
        </p:txBody>
      </p:sp>
      <p:sp>
        <p:nvSpPr>
          <p:cNvPr id="210" name="Google Shape;210;p30"/>
          <p:cNvSpPr txBox="1"/>
          <p:nvPr/>
        </p:nvSpPr>
        <p:spPr>
          <a:xfrm>
            <a:off x="4035918" y="4351310"/>
            <a:ext cx="1185593" cy="281204"/>
          </a:xfrm>
          <a:prstGeom prst="rect">
            <a:avLst/>
          </a:prstGeom>
          <a:noFill/>
          <a:ln>
            <a:noFill/>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007"/>
              <a:buFont typeface="Arial"/>
              <a:buNone/>
            </a:pPr>
            <a:r>
              <a:rPr b="1" i="0" lang="en" sz="1007" u="none" cap="none" strike="noStrike">
                <a:solidFill>
                  <a:srgbClr val="000000"/>
                </a:solidFill>
                <a:latin typeface="Roboto"/>
                <a:ea typeface="Roboto"/>
                <a:cs typeface="Roboto"/>
                <a:sym typeface="Roboto"/>
              </a:rPr>
              <a:t>Island</a:t>
            </a:r>
            <a:endParaRPr b="1" i="0" sz="1007" u="none" cap="none" strike="noStrike">
              <a:solidFill>
                <a:srgbClr val="000000"/>
              </a:solidFill>
              <a:latin typeface="Roboto"/>
              <a:ea typeface="Roboto"/>
              <a:cs typeface="Roboto"/>
              <a:sym typeface="Roboto"/>
            </a:endParaRPr>
          </a:p>
        </p:txBody>
      </p:sp>
      <p:sp>
        <p:nvSpPr>
          <p:cNvPr id="211" name="Google Shape;211;p30"/>
          <p:cNvSpPr txBox="1"/>
          <p:nvPr/>
        </p:nvSpPr>
        <p:spPr>
          <a:xfrm>
            <a:off x="7061986" y="4351310"/>
            <a:ext cx="1185593" cy="281204"/>
          </a:xfrm>
          <a:prstGeom prst="rect">
            <a:avLst/>
          </a:prstGeom>
          <a:noFill/>
          <a:ln>
            <a:noFill/>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007"/>
              <a:buFont typeface="Arial"/>
              <a:buNone/>
            </a:pPr>
            <a:r>
              <a:rPr b="0" i="0" lang="en" sz="1007" u="none" cap="none" strike="noStrike">
                <a:solidFill>
                  <a:srgbClr val="000000"/>
                </a:solidFill>
                <a:latin typeface="Roboto"/>
                <a:ea typeface="Roboto"/>
                <a:cs typeface="Roboto"/>
                <a:sym typeface="Roboto"/>
              </a:rPr>
              <a:t>Island Chain</a:t>
            </a:r>
            <a:endParaRPr b="0" i="0" sz="1007" u="none" cap="none" strike="noStrike">
              <a:solidFill>
                <a:srgbClr val="000000"/>
              </a:solidFill>
              <a:latin typeface="Roboto"/>
              <a:ea typeface="Roboto"/>
              <a:cs typeface="Roboto"/>
              <a:sym typeface="Roboto"/>
            </a:endParaRPr>
          </a:p>
        </p:txBody>
      </p:sp>
      <p:sp>
        <p:nvSpPr>
          <p:cNvPr id="212" name="Google Shape;212;p30"/>
          <p:cNvSpPr/>
          <p:nvPr/>
        </p:nvSpPr>
        <p:spPr>
          <a:xfrm>
            <a:off x="6584699" y="2934456"/>
            <a:ext cx="1185593" cy="169630"/>
          </a:xfrm>
          <a:prstGeom prst="leftArrow">
            <a:avLst>
              <a:gd fmla="val 50000" name="adj1"/>
              <a:gd fmla="val 50000" name="adj2"/>
            </a:avLst>
          </a:prstGeom>
          <a:solidFill>
            <a:srgbClr val="F1C232"/>
          </a:solidFill>
          <a:ln cap="flat" cmpd="sng" w="9575">
            <a:solidFill>
              <a:schemeClr val="dk2"/>
            </a:solidFill>
            <a:prstDash val="solid"/>
            <a:round/>
            <a:headEnd len="sm" w="sm" type="none"/>
            <a:tailEnd len="sm" w="sm" type="none"/>
          </a:ln>
        </p:spPr>
        <p:txBody>
          <a:bodyPr anchorCtr="0" anchor="ctr" bIns="92150" lIns="92150" spcFirstLastPara="1" rIns="92150" wrap="square" tIns="92150">
            <a:noAutofit/>
          </a:bodyPr>
          <a:lstStyle/>
          <a:p>
            <a:pPr indent="0" lvl="0" marL="0" marR="0" rtl="0" algn="ctr">
              <a:lnSpc>
                <a:spcPct val="100000"/>
              </a:lnSpc>
              <a:spcBef>
                <a:spcPts val="0"/>
              </a:spcBef>
              <a:spcAft>
                <a:spcPts val="0"/>
              </a:spcAft>
              <a:buClr>
                <a:srgbClr val="000000"/>
              </a:buClr>
              <a:buSzPts val="1411"/>
              <a:buFont typeface="Arial"/>
              <a:buNone/>
            </a:pPr>
            <a:r>
              <a:t/>
            </a:r>
            <a:endParaRPr b="0" i="0" sz="1411" u="none" cap="none" strike="noStrike">
              <a:solidFill>
                <a:srgbClr val="000000"/>
              </a:solidFill>
              <a:latin typeface="Calibri"/>
              <a:ea typeface="Calibri"/>
              <a:cs typeface="Calibri"/>
              <a:sym typeface="Calibri"/>
            </a:endParaRPr>
          </a:p>
        </p:txBody>
      </p:sp>
      <p:sp>
        <p:nvSpPr>
          <p:cNvPr id="213" name="Google Shape;213;p30"/>
          <p:cNvSpPr txBox="1"/>
          <p:nvPr/>
        </p:nvSpPr>
        <p:spPr>
          <a:xfrm>
            <a:off x="6772427" y="2947030"/>
            <a:ext cx="1185593" cy="281204"/>
          </a:xfrm>
          <a:prstGeom prst="rect">
            <a:avLst/>
          </a:prstGeom>
          <a:noFill/>
          <a:ln>
            <a:noFill/>
          </a:ln>
        </p:spPr>
        <p:txBody>
          <a:bodyPr anchorCtr="0" anchor="t" bIns="92150" lIns="92150" spcFirstLastPara="1" rIns="92150" wrap="square" tIns="92150">
            <a:noAutofit/>
          </a:bodyPr>
          <a:lstStyle/>
          <a:p>
            <a:pPr indent="0" lvl="0" marL="0" marR="0" rtl="0" algn="l">
              <a:lnSpc>
                <a:spcPct val="100000"/>
              </a:lnSpc>
              <a:spcBef>
                <a:spcPts val="0"/>
              </a:spcBef>
              <a:spcAft>
                <a:spcPts val="0"/>
              </a:spcAft>
              <a:buClr>
                <a:srgbClr val="000000"/>
              </a:buClr>
              <a:buSzPts val="1007"/>
              <a:buFont typeface="Arial"/>
              <a:buNone/>
            </a:pPr>
            <a:r>
              <a:rPr b="0" i="0" lang="en" sz="1007" u="none" cap="none" strike="noStrike">
                <a:solidFill>
                  <a:schemeClr val="lt1"/>
                </a:solidFill>
                <a:latin typeface="Roboto"/>
                <a:ea typeface="Roboto"/>
                <a:cs typeface="Roboto"/>
                <a:sym typeface="Roboto"/>
              </a:rPr>
              <a:t>Moving plate</a:t>
            </a:r>
            <a:endParaRPr b="0" i="0" sz="1007" u="none" cap="none" strike="noStrike">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 name="Shape 52"/>
        <p:cNvGrpSpPr/>
        <p:nvPr/>
      </p:nvGrpSpPr>
      <p:grpSpPr>
        <a:xfrm>
          <a:off x="0" y="0"/>
          <a:ext cx="0" cy="0"/>
          <a:chOff x="0" y="0"/>
          <a:chExt cx="0" cy="0"/>
        </a:xfrm>
      </p:grpSpPr>
      <p:sp>
        <p:nvSpPr>
          <p:cNvPr id="53" name="Google Shape;53;p17"/>
          <p:cNvSpPr txBox="1"/>
          <p:nvPr/>
        </p:nvSpPr>
        <p:spPr>
          <a:xfrm>
            <a:off x="1498791" y="340330"/>
            <a:ext cx="7519355"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2800" u="none" cap="none" strike="noStrike">
                <a:solidFill>
                  <a:srgbClr val="00A0DC"/>
                </a:solidFill>
                <a:latin typeface="Roboto"/>
                <a:ea typeface="Roboto"/>
                <a:cs typeface="Roboto"/>
                <a:sym typeface="Roboto"/>
              </a:rPr>
              <a:t>Experience the Phenomenon</a:t>
            </a:r>
            <a:endParaRPr b="0" i="0" sz="2800" u="none" cap="none" strike="noStrike">
              <a:solidFill>
                <a:srgbClr val="000000"/>
              </a:solidFill>
              <a:latin typeface="Arial"/>
              <a:ea typeface="Arial"/>
              <a:cs typeface="Arial"/>
              <a:sym typeface="Arial"/>
            </a:endParaRPr>
          </a:p>
        </p:txBody>
      </p:sp>
      <p:pic>
        <p:nvPicPr>
          <p:cNvPr id="54" name="Google Shape;54;p17" title="alaskan-map-data-table.jpg"/>
          <p:cNvPicPr preferRelativeResize="0"/>
          <p:nvPr/>
        </p:nvPicPr>
        <p:blipFill rotWithShape="1">
          <a:blip r:embed="rId4">
            <a:alphaModFix/>
          </a:blip>
          <a:srcRect b="0" l="0" r="0" t="0"/>
          <a:stretch/>
        </p:blipFill>
        <p:spPr>
          <a:xfrm>
            <a:off x="5187764" y="1192463"/>
            <a:ext cx="2731579" cy="3533969"/>
          </a:xfrm>
          <a:prstGeom prst="rect">
            <a:avLst/>
          </a:prstGeom>
          <a:noFill/>
          <a:ln>
            <a:noFill/>
          </a:ln>
        </p:spPr>
      </p:pic>
      <p:pic>
        <p:nvPicPr>
          <p:cNvPr id="55" name="Google Shape;55;p17" title="hawaiian-map-data-table.jpg"/>
          <p:cNvPicPr preferRelativeResize="0"/>
          <p:nvPr/>
        </p:nvPicPr>
        <p:blipFill rotWithShape="1">
          <a:blip r:embed="rId5">
            <a:alphaModFix/>
          </a:blip>
          <a:srcRect b="0" l="0" r="0" t="0"/>
          <a:stretch/>
        </p:blipFill>
        <p:spPr>
          <a:xfrm>
            <a:off x="1546010" y="1192463"/>
            <a:ext cx="2731579" cy="35339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8"/>
          <p:cNvSpPr txBox="1"/>
          <p:nvPr/>
        </p:nvSpPr>
        <p:spPr>
          <a:xfrm>
            <a:off x="1498791" y="340330"/>
            <a:ext cx="7519500"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2800" u="none" cap="none" strike="noStrike">
                <a:solidFill>
                  <a:srgbClr val="00A0DC"/>
                </a:solidFill>
                <a:latin typeface="Roboto"/>
                <a:ea typeface="Roboto"/>
                <a:cs typeface="Roboto"/>
                <a:sym typeface="Roboto"/>
              </a:rPr>
              <a:t>Experience the Phenomenon</a:t>
            </a:r>
            <a:endParaRPr b="0" i="0" sz="2800" u="none" cap="none" strike="noStrike">
              <a:solidFill>
                <a:srgbClr val="000000"/>
              </a:solidFill>
              <a:latin typeface="Arial"/>
              <a:ea typeface="Arial"/>
              <a:cs typeface="Arial"/>
              <a:sym typeface="Arial"/>
            </a:endParaRPr>
          </a:p>
        </p:txBody>
      </p:sp>
      <p:graphicFrame>
        <p:nvGraphicFramePr>
          <p:cNvPr id="61" name="Google Shape;61;p18"/>
          <p:cNvGraphicFramePr/>
          <p:nvPr/>
        </p:nvGraphicFramePr>
        <p:xfrm>
          <a:off x="655775" y="1240125"/>
          <a:ext cx="3000000" cy="3000000"/>
        </p:xfrm>
        <a:graphic>
          <a:graphicData uri="http://schemas.openxmlformats.org/drawingml/2006/table">
            <a:tbl>
              <a:tblPr bandCol="1" bandRow="1">
                <a:noFill/>
                <a:tableStyleId>{4E433520-97B4-4177-857B-D76B04ED589A}</a:tableStyleId>
              </a:tblPr>
              <a:tblGrid>
                <a:gridCol w="3850000"/>
                <a:gridCol w="3876025"/>
              </a:tblGrid>
              <a:tr h="657850">
                <a:tc>
                  <a:txBody>
                    <a:bodyPr/>
                    <a:lstStyle/>
                    <a:p>
                      <a:pPr indent="0" lvl="0" marL="0" marR="868045" rtl="0" algn="ctr">
                        <a:spcBef>
                          <a:spcPts val="530"/>
                        </a:spcBef>
                        <a:spcAft>
                          <a:spcPts val="0"/>
                        </a:spcAft>
                        <a:buNone/>
                      </a:pPr>
                      <a:r>
                        <a:rPr b="1" lang="en" sz="2000">
                          <a:latin typeface="Roboto"/>
                          <a:ea typeface="Roboto"/>
                          <a:cs typeface="Roboto"/>
                          <a:sym typeface="Roboto"/>
                        </a:rPr>
                        <a:t>Notice - Observations</a:t>
                      </a:r>
                      <a:endParaRPr b="1" sz="2000">
                        <a:latin typeface="Roboto"/>
                        <a:ea typeface="Roboto"/>
                        <a:cs typeface="Roboto"/>
                        <a:sym typeface="Roboto"/>
                      </a:endParaRPr>
                    </a:p>
                  </a:txBody>
                  <a:tcPr marT="0" marB="0" marR="0" marL="0">
                    <a:lnB cap="flat" cmpd="sng" w="38100">
                      <a:solidFill>
                        <a:srgbClr val="000000"/>
                      </a:solidFill>
                      <a:prstDash val="solid"/>
                      <a:round/>
                      <a:headEnd len="sm" w="sm" type="none"/>
                      <a:tailEnd len="sm" w="sm" type="none"/>
                    </a:lnB>
                  </a:tcPr>
                </a:tc>
                <a:tc>
                  <a:txBody>
                    <a:bodyPr/>
                    <a:lstStyle/>
                    <a:p>
                      <a:pPr indent="0" lvl="0" marL="0" marR="864870" rtl="0" algn="ctr">
                        <a:spcBef>
                          <a:spcPts val="530"/>
                        </a:spcBef>
                        <a:spcAft>
                          <a:spcPts val="0"/>
                        </a:spcAft>
                        <a:buNone/>
                      </a:pPr>
                      <a:r>
                        <a:rPr b="1" lang="en" sz="2000">
                          <a:latin typeface="Roboto"/>
                          <a:ea typeface="Roboto"/>
                          <a:cs typeface="Roboto"/>
                          <a:sym typeface="Roboto"/>
                        </a:rPr>
                        <a:t>Wonder - Questions</a:t>
                      </a:r>
                      <a:endParaRPr b="1" sz="2000">
                        <a:latin typeface="Roboto"/>
                        <a:ea typeface="Roboto"/>
                        <a:cs typeface="Roboto"/>
                        <a:sym typeface="Roboto"/>
                      </a:endParaRPr>
                    </a:p>
                  </a:txBody>
                  <a:tcPr marT="0" marB="0" marR="0" marL="0">
                    <a:lnB cap="flat" cmpd="sng" w="38100">
                      <a:solidFill>
                        <a:srgbClr val="000000"/>
                      </a:solidFill>
                      <a:prstDash val="solid"/>
                      <a:round/>
                      <a:headEnd len="sm" w="sm" type="none"/>
                      <a:tailEnd len="sm" w="sm" type="none"/>
                    </a:lnB>
                  </a:tcPr>
                </a:tc>
              </a:tr>
              <a:tr h="2645375">
                <a:tc>
                  <a:txBody>
                    <a:bodyPr/>
                    <a:lstStyle/>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txBody>
                  <a:tcPr marT="0" marB="0" marR="0" marL="0">
                    <a:lnT cap="flat" cmpd="sng" w="381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300">
                        <a:latin typeface="Times New Roman"/>
                        <a:ea typeface="Times New Roman"/>
                        <a:cs typeface="Times New Roman"/>
                        <a:sym typeface="Times New Roman"/>
                      </a:endParaRPr>
                    </a:p>
                  </a:txBody>
                  <a:tcPr marT="0" marB="0" marR="0" marL="0">
                    <a:lnT cap="flat" cmpd="sng" w="38100">
                      <a:solidFill>
                        <a:srgbClr val="000000"/>
                      </a:solidFill>
                      <a:prstDash val="solid"/>
                      <a:round/>
                      <a:headEnd len="sm" w="sm" type="none"/>
                      <a:tailEnd len="sm" w="sm" type="none"/>
                    </a:lnT>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9"/>
          <p:cNvSpPr txBox="1"/>
          <p:nvPr/>
        </p:nvSpPr>
        <p:spPr>
          <a:xfrm>
            <a:off x="1498791" y="340330"/>
            <a:ext cx="7519500"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2800" u="none" cap="none" strike="noStrike">
                <a:solidFill>
                  <a:srgbClr val="00A0DC"/>
                </a:solidFill>
                <a:latin typeface="Roboto"/>
                <a:ea typeface="Roboto"/>
                <a:cs typeface="Roboto"/>
                <a:sym typeface="Roboto"/>
              </a:rPr>
              <a:t>Guiding Questions</a:t>
            </a:r>
            <a:endParaRPr b="0" i="0" sz="2800" u="none" cap="none" strike="noStrike">
              <a:solidFill>
                <a:srgbClr val="000000"/>
              </a:solidFill>
              <a:latin typeface="Arial"/>
              <a:ea typeface="Arial"/>
              <a:cs typeface="Arial"/>
              <a:sym typeface="Arial"/>
            </a:endParaRPr>
          </a:p>
        </p:txBody>
      </p:sp>
      <p:sp>
        <p:nvSpPr>
          <p:cNvPr id="67" name="Google Shape;67;p19"/>
          <p:cNvSpPr txBox="1"/>
          <p:nvPr/>
        </p:nvSpPr>
        <p:spPr>
          <a:xfrm>
            <a:off x="463321" y="1578993"/>
            <a:ext cx="7979100" cy="16140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Arial"/>
              <a:buChar char="•"/>
            </a:pPr>
            <a:r>
              <a:rPr lang="en" sz="2400">
                <a:latin typeface="Roboto"/>
                <a:ea typeface="Roboto"/>
                <a:cs typeface="Roboto"/>
                <a:sym typeface="Roboto"/>
              </a:rPr>
              <a:t>What patterns do you observe in the data presented in the maps and tables?</a:t>
            </a:r>
            <a:endParaRPr sz="2400">
              <a:latin typeface="Roboto"/>
              <a:ea typeface="Roboto"/>
              <a:cs typeface="Roboto"/>
              <a:sym typeface="Roboto"/>
            </a:endParaRPr>
          </a:p>
          <a:p>
            <a:pPr indent="0" lvl="0" marL="457200" marR="0" rtl="0" algn="l">
              <a:lnSpc>
                <a:spcPct val="100000"/>
              </a:lnSpc>
              <a:spcBef>
                <a:spcPts val="0"/>
              </a:spcBef>
              <a:spcAft>
                <a:spcPts val="0"/>
              </a:spcAft>
              <a:buNone/>
            </a:pPr>
            <a:r>
              <a:t/>
            </a:r>
            <a:endParaRPr sz="2400">
              <a:latin typeface="Roboto"/>
              <a:ea typeface="Roboto"/>
              <a:cs typeface="Roboto"/>
              <a:sym typeface="Roboto"/>
            </a:endParaRPr>
          </a:p>
          <a:p>
            <a:pPr indent="-381000" lvl="0" marL="4572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Roboto"/>
                <a:ea typeface="Roboto"/>
                <a:cs typeface="Roboto"/>
                <a:sym typeface="Roboto"/>
                <a:extLst>
                  <a:ext uri="http://customooxmlschemas.google.com/">
                    <go:slidesCustomData xmlns:go="http://customooxmlschemas.google.com/" textRoundtripDataId="0"/>
                  </a:ext>
                </a:extLst>
              </a:rPr>
              <a:t>How does the data change over time?</a:t>
            </a:r>
            <a:endParaRPr b="0" i="0" sz="2400" u="none" cap="none" strike="noStrike">
              <a:solidFill>
                <a:srgbClr val="000000"/>
              </a:solidFill>
              <a:latin typeface="Roboto"/>
              <a:ea typeface="Roboto"/>
              <a:cs typeface="Roboto"/>
              <a:sym typeface="Roboto"/>
            </a:endParaRPr>
          </a:p>
          <a:p>
            <a:pPr indent="-190500" lvl="0" marL="8001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a:p>
            <a:pPr indent="-381000" lvl="0" marL="4572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Roboto"/>
                <a:ea typeface="Roboto"/>
                <a:cs typeface="Roboto"/>
                <a:sym typeface="Roboto"/>
              </a:rPr>
              <a:t>What questions could you ask to help explain the patterns in the data you observed?</a:t>
            </a:r>
            <a:endParaRPr b="0" i="0" sz="2400" u="none" cap="none" strike="noStrike">
              <a:solidFill>
                <a:srgbClr val="000000"/>
              </a:solidFill>
              <a:latin typeface="Roboto"/>
              <a:ea typeface="Roboto"/>
              <a:cs typeface="Roboto"/>
              <a:sym typeface="Roboto"/>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20"/>
          <p:cNvSpPr txBox="1"/>
          <p:nvPr/>
        </p:nvSpPr>
        <p:spPr>
          <a:xfrm>
            <a:off x="851962" y="1972082"/>
            <a:ext cx="7593030" cy="1613863"/>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b="1" i="0" lang="en" sz="2400" u="none" cap="none" strike="noStrike">
                <a:solidFill>
                  <a:schemeClr val="dk1"/>
                </a:solidFill>
                <a:latin typeface="Roboto"/>
                <a:ea typeface="Roboto"/>
                <a:cs typeface="Roboto"/>
                <a:sym typeface="Roboto"/>
              </a:rPr>
              <a:t>DRIVING QUESTION: </a:t>
            </a:r>
            <a:endParaRPr>
              <a:solidFill>
                <a:schemeClr val="dk1"/>
              </a:solidFill>
            </a:endParaRPr>
          </a:p>
          <a:p>
            <a:pPr indent="0" lvl="0" marL="0" marR="0" rtl="0" algn="ctr">
              <a:lnSpc>
                <a:spcPct val="115000"/>
              </a:lnSpc>
              <a:spcBef>
                <a:spcPts val="0"/>
              </a:spcBef>
              <a:spcAft>
                <a:spcPts val="0"/>
              </a:spcAft>
              <a:buNone/>
            </a:pPr>
            <a:r>
              <a:rPr b="0" i="0" lang="en" sz="2400" u="none" cap="none" strike="noStrike">
                <a:solidFill>
                  <a:schemeClr val="dk1"/>
                </a:solidFill>
                <a:latin typeface="Roboto"/>
                <a:ea typeface="Roboto"/>
                <a:cs typeface="Roboto"/>
                <a:sym typeface="Roboto"/>
              </a:rPr>
              <a:t>How do seamounts and island chains form in the middle of the ocean?</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21"/>
          <p:cNvSpPr txBox="1"/>
          <p:nvPr/>
        </p:nvSpPr>
        <p:spPr>
          <a:xfrm>
            <a:off x="1498791" y="340330"/>
            <a:ext cx="7844400"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2200" u="none" cap="none" strike="noStrike">
                <a:solidFill>
                  <a:srgbClr val="00A0DC"/>
                </a:solidFill>
                <a:latin typeface="Roboto"/>
                <a:ea typeface="Roboto"/>
                <a:cs typeface="Roboto"/>
                <a:sym typeface="Roboto"/>
              </a:rPr>
              <a:t>Investigate: Shaving Cream Seamounts Demonstration </a:t>
            </a:r>
            <a:endParaRPr b="0" i="0" sz="2200" u="none" cap="none" strike="noStrike">
              <a:solidFill>
                <a:srgbClr val="000000"/>
              </a:solidFill>
              <a:latin typeface="Arial"/>
              <a:ea typeface="Arial"/>
              <a:cs typeface="Arial"/>
              <a:sym typeface="Arial"/>
            </a:endParaRPr>
          </a:p>
        </p:txBody>
      </p:sp>
      <p:pic>
        <p:nvPicPr>
          <p:cNvPr id="78" name="Google Shape;78;p21"/>
          <p:cNvPicPr preferRelativeResize="0"/>
          <p:nvPr/>
        </p:nvPicPr>
        <p:blipFill rotWithShape="1">
          <a:blip r:embed="rId4">
            <a:alphaModFix/>
          </a:blip>
          <a:srcRect b="0" l="0" r="0" t="0"/>
          <a:stretch/>
        </p:blipFill>
        <p:spPr>
          <a:xfrm>
            <a:off x="3313344" y="1299656"/>
            <a:ext cx="2159418" cy="1858009"/>
          </a:xfrm>
          <a:prstGeom prst="rect">
            <a:avLst/>
          </a:prstGeom>
          <a:noFill/>
          <a:ln>
            <a:noFill/>
          </a:ln>
        </p:spPr>
      </p:pic>
      <p:sp>
        <p:nvSpPr>
          <p:cNvPr id="79" name="Google Shape;79;p21"/>
          <p:cNvSpPr txBox="1"/>
          <p:nvPr/>
        </p:nvSpPr>
        <p:spPr>
          <a:xfrm>
            <a:off x="2578450" y="3762439"/>
            <a:ext cx="2517600" cy="501900"/>
          </a:xfrm>
          <a:prstGeom prst="rect">
            <a:avLst/>
          </a:prstGeom>
          <a:noFill/>
          <a:ln>
            <a:noFill/>
          </a:ln>
        </p:spPr>
        <p:txBody>
          <a:bodyPr anchorCtr="0" anchor="t" bIns="96600" lIns="96600" spcFirstLastPara="1" rIns="96600" wrap="square" tIns="96600">
            <a:noAutofit/>
          </a:bodyPr>
          <a:lstStyle/>
          <a:p>
            <a:pPr indent="0" lvl="0" marL="0" marR="0" rtl="0" algn="ctr">
              <a:lnSpc>
                <a:spcPct val="100000"/>
              </a:lnSpc>
              <a:spcBef>
                <a:spcPts val="0"/>
              </a:spcBef>
              <a:spcAft>
                <a:spcPts val="0"/>
              </a:spcAft>
              <a:buClr>
                <a:srgbClr val="000000"/>
              </a:buClr>
              <a:buSzPts val="1690"/>
              <a:buFont typeface="Arial"/>
              <a:buNone/>
            </a:pPr>
            <a:r>
              <a:rPr b="0" i="0" lang="en" sz="1690" u="none" cap="none" strike="noStrike">
                <a:solidFill>
                  <a:srgbClr val="000000"/>
                </a:solidFill>
                <a:latin typeface="Roboto"/>
                <a:ea typeface="Roboto"/>
                <a:cs typeface="Roboto"/>
                <a:sym typeface="Roboto"/>
              </a:rPr>
              <a:t>Magma from hotspot</a:t>
            </a:r>
            <a:endParaRPr b="0" i="0" sz="1690" u="none" cap="none" strike="noStrike">
              <a:solidFill>
                <a:srgbClr val="000000"/>
              </a:solidFill>
              <a:latin typeface="Roboto"/>
              <a:ea typeface="Roboto"/>
              <a:cs typeface="Roboto"/>
              <a:sym typeface="Roboto"/>
            </a:endParaRPr>
          </a:p>
        </p:txBody>
      </p:sp>
      <p:sp>
        <p:nvSpPr>
          <p:cNvPr id="80" name="Google Shape;80;p21"/>
          <p:cNvSpPr txBox="1"/>
          <p:nvPr/>
        </p:nvSpPr>
        <p:spPr>
          <a:xfrm>
            <a:off x="2977956" y="1812570"/>
            <a:ext cx="2517600" cy="501900"/>
          </a:xfrm>
          <a:prstGeom prst="rect">
            <a:avLst/>
          </a:prstGeom>
          <a:noFill/>
          <a:ln>
            <a:noFill/>
          </a:ln>
        </p:spPr>
        <p:txBody>
          <a:bodyPr anchorCtr="0" anchor="t" bIns="96600" lIns="96600" spcFirstLastPara="1" rIns="96600" wrap="square" tIns="96600">
            <a:noAutofit/>
          </a:bodyPr>
          <a:lstStyle/>
          <a:p>
            <a:pPr indent="0" lvl="0" marL="0" marR="0" rtl="0" algn="ctr">
              <a:lnSpc>
                <a:spcPct val="100000"/>
              </a:lnSpc>
              <a:spcBef>
                <a:spcPts val="0"/>
              </a:spcBef>
              <a:spcAft>
                <a:spcPts val="0"/>
              </a:spcAft>
              <a:buClr>
                <a:srgbClr val="000000"/>
              </a:buClr>
              <a:buSzPts val="1690"/>
              <a:buFont typeface="Arial"/>
              <a:buNone/>
            </a:pPr>
            <a:r>
              <a:rPr b="0" i="0" lang="en" sz="1690" u="none" cap="none" strike="noStrike">
                <a:solidFill>
                  <a:srgbClr val="000000"/>
                </a:solidFill>
                <a:latin typeface="Roboto"/>
                <a:ea typeface="Roboto"/>
                <a:cs typeface="Roboto"/>
                <a:sym typeface="Roboto"/>
              </a:rPr>
              <a:t>Tect</a:t>
            </a:r>
            <a:r>
              <a:rPr lang="en" sz="1690">
                <a:latin typeface="Roboto"/>
                <a:ea typeface="Roboto"/>
                <a:cs typeface="Roboto"/>
                <a:sym typeface="Roboto"/>
              </a:rPr>
              <a:t>onic </a:t>
            </a:r>
            <a:r>
              <a:rPr b="0" i="0" lang="en" sz="1690" u="none" cap="none" strike="noStrike">
                <a:solidFill>
                  <a:srgbClr val="000000"/>
                </a:solidFill>
                <a:latin typeface="Roboto"/>
                <a:ea typeface="Roboto"/>
                <a:cs typeface="Roboto"/>
                <a:sym typeface="Roboto"/>
              </a:rPr>
              <a:t>Plate</a:t>
            </a:r>
            <a:endParaRPr b="0" i="0" sz="1690" u="none" cap="none" strike="noStrike">
              <a:solidFill>
                <a:srgbClr val="000000"/>
              </a:solidFill>
              <a:latin typeface="Roboto"/>
              <a:ea typeface="Roboto"/>
              <a:cs typeface="Roboto"/>
              <a:sym typeface="Roboto"/>
            </a:endParaRPr>
          </a:p>
        </p:txBody>
      </p:sp>
      <p:pic>
        <p:nvPicPr>
          <p:cNvPr id="81" name="Google Shape;81;p21"/>
          <p:cNvPicPr preferRelativeResize="0"/>
          <p:nvPr/>
        </p:nvPicPr>
        <p:blipFill rotWithShape="1">
          <a:blip r:embed="rId5">
            <a:alphaModFix/>
          </a:blip>
          <a:srcRect b="0" l="26594" r="0" t="0"/>
          <a:stretch/>
        </p:blipFill>
        <p:spPr>
          <a:xfrm>
            <a:off x="5096052" y="3274453"/>
            <a:ext cx="1106000" cy="141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22"/>
          <p:cNvSpPr txBox="1"/>
          <p:nvPr/>
        </p:nvSpPr>
        <p:spPr>
          <a:xfrm>
            <a:off x="1498791" y="340330"/>
            <a:ext cx="7844345"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2200" u="none" cap="none" strike="noStrike">
                <a:solidFill>
                  <a:srgbClr val="00A0DC"/>
                </a:solidFill>
                <a:latin typeface="Roboto"/>
                <a:ea typeface="Roboto"/>
                <a:cs typeface="Roboto"/>
                <a:sym typeface="Roboto"/>
              </a:rPr>
              <a:t>Investigate: Example for Teacher Reference</a:t>
            </a:r>
            <a:endParaRPr b="0" i="0" sz="2200" u="none" cap="none" strike="noStrike">
              <a:solidFill>
                <a:srgbClr val="000000"/>
              </a:solidFill>
              <a:latin typeface="Arial"/>
              <a:ea typeface="Arial"/>
              <a:cs typeface="Arial"/>
              <a:sym typeface="Arial"/>
            </a:endParaRPr>
          </a:p>
        </p:txBody>
      </p:sp>
      <p:pic>
        <p:nvPicPr>
          <p:cNvPr id="87" name="Google Shape;87;p22"/>
          <p:cNvPicPr preferRelativeResize="0"/>
          <p:nvPr/>
        </p:nvPicPr>
        <p:blipFill rotWithShape="1">
          <a:blip r:embed="rId4">
            <a:alphaModFix/>
          </a:blip>
          <a:srcRect b="0" l="0" r="0" t="26734"/>
          <a:stretch/>
        </p:blipFill>
        <p:spPr>
          <a:xfrm>
            <a:off x="2656502" y="1331358"/>
            <a:ext cx="3592124" cy="3282376"/>
          </a:xfrm>
          <a:prstGeom prst="rect">
            <a:avLst/>
          </a:prstGeom>
          <a:noFill/>
          <a:ln>
            <a:noFill/>
          </a:ln>
        </p:spPr>
      </p:pic>
      <p:sp>
        <p:nvSpPr>
          <p:cNvPr id="88" name="Google Shape;88;p22"/>
          <p:cNvSpPr txBox="1"/>
          <p:nvPr/>
        </p:nvSpPr>
        <p:spPr>
          <a:xfrm>
            <a:off x="5920050" y="1550220"/>
            <a:ext cx="2517600" cy="312300"/>
          </a:xfrm>
          <a:prstGeom prst="rect">
            <a:avLst/>
          </a:prstGeom>
          <a:noFill/>
          <a:ln>
            <a:noFill/>
          </a:ln>
        </p:spPr>
        <p:txBody>
          <a:bodyPr anchorCtr="0" anchor="t" bIns="96600" lIns="96600" spcFirstLastPara="1" rIns="96600" wrap="square" tIns="96600">
            <a:noAutofit/>
          </a:bodyPr>
          <a:lstStyle/>
          <a:p>
            <a:pPr indent="0" lvl="0" marL="0" marR="0" rtl="0" algn="ctr">
              <a:lnSpc>
                <a:spcPct val="100000"/>
              </a:lnSpc>
              <a:spcBef>
                <a:spcPts val="0"/>
              </a:spcBef>
              <a:spcAft>
                <a:spcPts val="0"/>
              </a:spcAft>
              <a:buClr>
                <a:srgbClr val="000000"/>
              </a:buClr>
              <a:buSzPts val="1690"/>
              <a:buFont typeface="Arial"/>
              <a:buNone/>
            </a:pPr>
            <a:r>
              <a:rPr lang="en" sz="1690">
                <a:latin typeface="Roboto"/>
                <a:ea typeface="Roboto"/>
                <a:cs typeface="Roboto"/>
                <a:sym typeface="Roboto"/>
              </a:rPr>
              <a:t>Tectonic </a:t>
            </a:r>
            <a:r>
              <a:rPr b="0" i="0" lang="en" sz="1690" u="none" cap="none" strike="noStrike">
                <a:solidFill>
                  <a:srgbClr val="000000"/>
                </a:solidFill>
                <a:latin typeface="Roboto"/>
                <a:ea typeface="Roboto"/>
                <a:cs typeface="Roboto"/>
                <a:sym typeface="Roboto"/>
              </a:rPr>
              <a:t>Plate</a:t>
            </a:r>
            <a:endParaRPr b="0" i="0" sz="1690" u="none" cap="none" strike="noStrike">
              <a:solidFill>
                <a:srgbClr val="000000"/>
              </a:solidFill>
              <a:latin typeface="Roboto"/>
              <a:ea typeface="Roboto"/>
              <a:cs typeface="Roboto"/>
              <a:sym typeface="Roboto"/>
            </a:endParaRPr>
          </a:p>
        </p:txBody>
      </p:sp>
      <p:sp>
        <p:nvSpPr>
          <p:cNvPr id="89" name="Google Shape;89;p22"/>
          <p:cNvSpPr txBox="1"/>
          <p:nvPr/>
        </p:nvSpPr>
        <p:spPr>
          <a:xfrm>
            <a:off x="6205300" y="3257278"/>
            <a:ext cx="2517600" cy="31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690" u="none" cap="none" strike="noStrike">
                <a:solidFill>
                  <a:schemeClr val="dk1"/>
                </a:solidFill>
                <a:latin typeface="Roboto"/>
                <a:ea typeface="Roboto"/>
                <a:cs typeface="Roboto"/>
                <a:sym typeface="Roboto"/>
              </a:rPr>
              <a:t>Magma from hotspot</a:t>
            </a:r>
            <a:endParaRPr b="0" i="0" sz="169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0" name="Google Shape;90;p22"/>
          <p:cNvSpPr txBox="1"/>
          <p:nvPr/>
        </p:nvSpPr>
        <p:spPr>
          <a:xfrm>
            <a:off x="182250" y="1238024"/>
            <a:ext cx="4539600" cy="312300"/>
          </a:xfrm>
          <a:prstGeom prst="rect">
            <a:avLst/>
          </a:prstGeom>
          <a:noFill/>
          <a:ln>
            <a:noFill/>
          </a:ln>
        </p:spPr>
        <p:txBody>
          <a:bodyPr anchorCtr="0" anchor="t" bIns="96600" lIns="96600" spcFirstLastPara="1" rIns="96600" wrap="square" tIns="96600">
            <a:noAutofit/>
          </a:bodyPr>
          <a:lstStyle/>
          <a:p>
            <a:pPr indent="0" lvl="0" marL="0" marR="0" rtl="0" algn="ctr">
              <a:lnSpc>
                <a:spcPct val="100000"/>
              </a:lnSpc>
              <a:spcBef>
                <a:spcPts val="0"/>
              </a:spcBef>
              <a:spcAft>
                <a:spcPts val="0"/>
              </a:spcAft>
              <a:buClr>
                <a:srgbClr val="000000"/>
              </a:buClr>
              <a:buSzPts val="1690"/>
              <a:buFont typeface="Arial"/>
              <a:buNone/>
            </a:pPr>
            <a:r>
              <a:rPr b="0" i="0" lang="en" sz="1690" u="none" cap="none" strike="noStrike">
                <a:solidFill>
                  <a:srgbClr val="000000"/>
                </a:solidFill>
                <a:latin typeface="Roboto"/>
                <a:ea typeface="Roboto"/>
                <a:cs typeface="Roboto"/>
                <a:sym typeface="Roboto"/>
              </a:rPr>
              <a:t>Seamounts/Seamount Chain</a:t>
            </a:r>
            <a:endParaRPr b="0" i="0" sz="1690" u="none" cap="none" strike="noStrike">
              <a:solidFill>
                <a:srgbClr val="000000"/>
              </a:solidFill>
              <a:latin typeface="Roboto"/>
              <a:ea typeface="Roboto"/>
              <a:cs typeface="Roboto"/>
              <a:sym typeface="Roboto"/>
            </a:endParaRPr>
          </a:p>
        </p:txBody>
      </p:sp>
      <p:cxnSp>
        <p:nvCxnSpPr>
          <p:cNvPr id="91" name="Google Shape;91;p22"/>
          <p:cNvCxnSpPr/>
          <p:nvPr/>
        </p:nvCxnSpPr>
        <p:spPr>
          <a:xfrm>
            <a:off x="1141600" y="1643950"/>
            <a:ext cx="3119400" cy="19800"/>
          </a:xfrm>
          <a:prstGeom prst="straightConnector1">
            <a:avLst/>
          </a:prstGeom>
          <a:noFill/>
          <a:ln cap="flat" cmpd="sng" w="28575">
            <a:solidFill>
              <a:schemeClr val="dk1"/>
            </a:solidFill>
            <a:prstDash val="solid"/>
            <a:round/>
            <a:headEnd len="med" w="med" type="none"/>
            <a:tailEnd len="med" w="med" type="triangle"/>
          </a:ln>
        </p:spPr>
      </p:cxnSp>
      <p:cxnSp>
        <p:nvCxnSpPr>
          <p:cNvPr id="92" name="Google Shape;92;p22"/>
          <p:cNvCxnSpPr/>
          <p:nvPr/>
        </p:nvCxnSpPr>
        <p:spPr>
          <a:xfrm flipH="1">
            <a:off x="5641200" y="3628350"/>
            <a:ext cx="2847300" cy="26700"/>
          </a:xfrm>
          <a:prstGeom prst="straightConnector1">
            <a:avLst/>
          </a:prstGeom>
          <a:noFill/>
          <a:ln cap="flat" cmpd="sng" w="28575">
            <a:solidFill>
              <a:schemeClr val="dk1"/>
            </a:solidFill>
            <a:prstDash val="solid"/>
            <a:round/>
            <a:headEnd len="med" w="med" type="none"/>
            <a:tailEnd len="med" w="med" type="triangle"/>
          </a:ln>
        </p:spPr>
      </p:cxnSp>
      <p:cxnSp>
        <p:nvCxnSpPr>
          <p:cNvPr id="93" name="Google Shape;93;p22"/>
          <p:cNvCxnSpPr/>
          <p:nvPr/>
        </p:nvCxnSpPr>
        <p:spPr>
          <a:xfrm rot="10800000">
            <a:off x="5103700" y="1922700"/>
            <a:ext cx="2754300" cy="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23"/>
          <p:cNvSpPr txBox="1"/>
          <p:nvPr/>
        </p:nvSpPr>
        <p:spPr>
          <a:xfrm>
            <a:off x="1498791" y="340330"/>
            <a:ext cx="7844345"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2800" u="none" cap="none" strike="noStrike">
                <a:solidFill>
                  <a:srgbClr val="00A0DC"/>
                </a:solidFill>
                <a:latin typeface="Roboto"/>
                <a:ea typeface="Roboto"/>
                <a:cs typeface="Roboto"/>
                <a:sym typeface="Roboto"/>
              </a:rPr>
              <a:t>Shaving Cream Seamount Graphic Organizer</a:t>
            </a:r>
            <a:endParaRPr b="0" i="0" sz="2800" u="none" cap="none" strike="noStrike">
              <a:solidFill>
                <a:srgbClr val="000000"/>
              </a:solidFill>
              <a:latin typeface="Arial"/>
              <a:ea typeface="Arial"/>
              <a:cs typeface="Arial"/>
              <a:sym typeface="Arial"/>
            </a:endParaRPr>
          </a:p>
        </p:txBody>
      </p:sp>
      <p:sp>
        <p:nvSpPr>
          <p:cNvPr id="99" name="Google Shape;99;p23"/>
          <p:cNvSpPr/>
          <p:nvPr/>
        </p:nvSpPr>
        <p:spPr>
          <a:xfrm>
            <a:off x="341400" y="1350297"/>
            <a:ext cx="2370900" cy="34122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3"/>
          <p:cNvSpPr/>
          <p:nvPr/>
        </p:nvSpPr>
        <p:spPr>
          <a:xfrm>
            <a:off x="6431700" y="1310016"/>
            <a:ext cx="2370900" cy="34524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3"/>
          <p:cNvSpPr/>
          <p:nvPr/>
        </p:nvSpPr>
        <p:spPr>
          <a:xfrm>
            <a:off x="2859950" y="1097935"/>
            <a:ext cx="3440400" cy="3664500"/>
          </a:xfrm>
          <a:prstGeom prst="rightArrow">
            <a:avLst>
              <a:gd fmla="val 86943" name="adj1"/>
              <a:gd fmla="val 16847" name="adj2"/>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02" name="Google Shape;102;p23"/>
          <p:cNvSpPr txBox="1"/>
          <p:nvPr/>
        </p:nvSpPr>
        <p:spPr>
          <a:xfrm>
            <a:off x="341325" y="1418316"/>
            <a:ext cx="23709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2) CAUSE</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Describe the cause.</a:t>
            </a:r>
            <a:endParaRPr b="0" i="0" sz="1000" u="none" cap="none" strike="noStrike">
              <a:solidFill>
                <a:srgbClr val="000000"/>
              </a:solidFill>
              <a:latin typeface="Arial"/>
              <a:ea typeface="Arial"/>
              <a:cs typeface="Arial"/>
              <a:sym typeface="Arial"/>
            </a:endParaRPr>
          </a:p>
        </p:txBody>
      </p:sp>
      <p:sp>
        <p:nvSpPr>
          <p:cNvPr id="103" name="Google Shape;103;p23"/>
          <p:cNvSpPr txBox="1"/>
          <p:nvPr/>
        </p:nvSpPr>
        <p:spPr>
          <a:xfrm>
            <a:off x="6431700" y="1364166"/>
            <a:ext cx="23064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1) EFFECT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Describe the phenomenon.</a:t>
            </a:r>
            <a:endParaRPr b="0" i="0" sz="1000" u="none" cap="none" strike="noStrike">
              <a:solidFill>
                <a:srgbClr val="000000"/>
              </a:solidFill>
              <a:latin typeface="Arial"/>
              <a:ea typeface="Arial"/>
              <a:cs typeface="Arial"/>
              <a:sym typeface="Arial"/>
            </a:endParaRPr>
          </a:p>
        </p:txBody>
      </p:sp>
      <p:sp>
        <p:nvSpPr>
          <p:cNvPr id="104" name="Google Shape;104;p23"/>
          <p:cNvSpPr txBox="1"/>
          <p:nvPr/>
        </p:nvSpPr>
        <p:spPr>
          <a:xfrm>
            <a:off x="3418763" y="1310016"/>
            <a:ext cx="2306400" cy="47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3) MECHANISM</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Describe the process that connects the cause &amp; effect.</a:t>
            </a:r>
            <a:endParaRPr b="0" i="0" sz="1000" u="none" cap="none" strike="noStrike">
              <a:solidFill>
                <a:srgbClr val="000000"/>
              </a:solidFill>
              <a:latin typeface="Arial"/>
              <a:ea typeface="Arial"/>
              <a:cs typeface="Arial"/>
              <a:sym typeface="Arial"/>
            </a:endParaRPr>
          </a:p>
        </p:txBody>
      </p:sp>
      <p:sp>
        <p:nvSpPr>
          <p:cNvPr id="105" name="Google Shape;105;p23"/>
          <p:cNvSpPr txBox="1"/>
          <p:nvPr/>
        </p:nvSpPr>
        <p:spPr>
          <a:xfrm>
            <a:off x="3851750" y="4706733"/>
            <a:ext cx="4897200" cy="292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7F7F7F"/>
                </a:solidFill>
                <a:highlight>
                  <a:srgbClr val="FFFFFF"/>
                </a:highlight>
                <a:latin typeface="Roboto"/>
                <a:ea typeface="Roboto"/>
                <a:cs typeface="Roboto"/>
                <a:sym typeface="Roboto"/>
              </a:rPr>
              <a:t>Developed by Jeremy Peacock and Amy Peacock, </a:t>
            </a:r>
            <a:r>
              <a:rPr b="0" i="0" lang="en" sz="700" u="sng" cap="none" strike="noStrike">
                <a:solidFill>
                  <a:srgbClr val="7F7F7F"/>
                </a:solidFill>
                <a:highlight>
                  <a:srgbClr val="FFFFFF"/>
                </a:highlight>
                <a:latin typeface="Roboto"/>
                <a:ea typeface="Roboto"/>
                <a:cs typeface="Roboto"/>
                <a:sym typeface="Roboto"/>
                <a:hlinkClick r:id="rId4">
                  <a:extLst>
                    <a:ext uri="{A12FA001-AC4F-418D-AE19-62706E023703}">
                      <ahyp:hlinkClr val="tx"/>
                    </a:ext>
                  </a:extLst>
                </a:hlinkClick>
              </a:rPr>
              <a:t>http://bit.ly/CCCGOs</a:t>
            </a:r>
            <a:endParaRPr b="0" i="0" sz="700" u="none" cap="none" strike="noStrike">
              <a:solidFill>
                <a:srgbClr val="7F7F7F"/>
              </a:solidFill>
              <a:highlight>
                <a:srgbClr val="FFFFFF"/>
              </a:highlight>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4"/>
          <p:cNvSpPr txBox="1"/>
          <p:nvPr/>
        </p:nvSpPr>
        <p:spPr>
          <a:xfrm>
            <a:off x="1498791" y="340330"/>
            <a:ext cx="7844345" cy="1176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accent1"/>
              </a:buClr>
              <a:buSzPts val="2800"/>
              <a:buFont typeface="Merriweather"/>
              <a:buNone/>
            </a:pPr>
            <a:r>
              <a:rPr b="1" i="0" lang="en" sz="3000" u="none" cap="none" strike="noStrike">
                <a:solidFill>
                  <a:srgbClr val="00A0DC"/>
                </a:solidFill>
                <a:latin typeface="Roboto"/>
                <a:ea typeface="Roboto"/>
                <a:cs typeface="Roboto"/>
                <a:sym typeface="Roboto"/>
              </a:rPr>
              <a:t>Investigate: Optional</a:t>
            </a:r>
            <a:endParaRPr b="0" i="0" sz="3000" u="none" cap="none" strike="noStrike">
              <a:solidFill>
                <a:srgbClr val="000000"/>
              </a:solidFill>
              <a:latin typeface="Arial"/>
              <a:ea typeface="Arial"/>
              <a:cs typeface="Arial"/>
              <a:sym typeface="Arial"/>
            </a:endParaRPr>
          </a:p>
        </p:txBody>
      </p:sp>
      <p:pic>
        <p:nvPicPr>
          <p:cNvPr id="111" name="Google Shape;111;p24">
            <a:hlinkClick r:id="rId4"/>
          </p:cNvPr>
          <p:cNvPicPr preferRelativeResize="0"/>
          <p:nvPr/>
        </p:nvPicPr>
        <p:blipFill rotWithShape="1">
          <a:blip r:embed="rId5">
            <a:alphaModFix/>
          </a:blip>
          <a:srcRect b="0" l="0" r="0" t="0"/>
          <a:stretch/>
        </p:blipFill>
        <p:spPr>
          <a:xfrm>
            <a:off x="1438656" y="1245182"/>
            <a:ext cx="6637131" cy="33331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AlbertCreative2020</dc:creator>
</cp:coreProperties>
</file>