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5143500" type="screen16x9"/>
  <p:notesSz cx="7315200" cy="9601200"/>
  <p:embeddedFontLst>
    <p:embeddedFont>
      <p:font typeface="Noto Sans Symbols" panose="020B0604020202020204" charset="0"/>
      <p:regular r:id="rId34"/>
      <p:bold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i/AXBSJWXA9MmMjX30TXBc8Tmr2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A8B5"/>
    <a:srgbClr val="FCA2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61EE84C-983E-4A28-A843-F80EA54B4A89}">
  <a:tblStyle styleId="{E61EE84C-983E-4A28-A843-F80EA54B4A89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96" y="3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9212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1" tIns="96621" rIns="96621" bIns="96621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oceanexplorer.noaa.gov/okeanos/explorations/22voyage-to-the-ridge/features/urchins/urchins.html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sanctuarywatch.ioos.us/webcr-olympiccoast/kelp-forest" TargetMode="External"/><Relationship Id="rId5" Type="http://schemas.openxmlformats.org/officeDocument/2006/relationships/hyperlink" Target="https://www.youtube.com/watch?v=GcbU4bfkDA4" TargetMode="External"/><Relationship Id="rId4" Type="http://schemas.openxmlformats.org/officeDocument/2006/relationships/hyperlink" Target="https://oceanexplorer.noaa.gov/multimedia/okeanos-explorations-22voyage-to-the-ridge-features-urchins-media-aggregation/" TargetMode="Externa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oceanexplorer.noaa.gov/okeanos/explorations/ex1708/dailyupdates/media/video/concert/concert-1280x720.mp4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oceanexplorer.noaa.gov/multimedia/video-playlist-ex2104-oasis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ceanexplorer.noaa.gov/multimedia/okeanos-explorations-ex2104-dives-dive15-media-dive15-milesdow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1" tIns="96621" rIns="96621" bIns="96621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6cac76f178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g36cac76f178_0_4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81" cy="43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1" tIns="96621" rIns="96621" bIns="96621" anchor="t" anchorCtr="0">
            <a:noAutofit/>
          </a:bodyPr>
          <a:lstStyle/>
          <a:p>
            <a:pPr marL="0" indent="0">
              <a:buNone/>
            </a:pPr>
            <a:endParaRPr dirty="0">
              <a:solidFill>
                <a:srgbClr val="98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11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1" tIns="96621" rIns="96621" bIns="96621" anchor="t" anchorCtr="0">
            <a:noAutofit/>
          </a:bodyPr>
          <a:lstStyle/>
          <a:p>
            <a:pPr marL="0" indent="0">
              <a:buClr>
                <a:schemeClr val="dk1"/>
              </a:buClr>
              <a:buNone/>
            </a:pPr>
            <a:r>
              <a:rPr lang="en">
                <a:solidFill>
                  <a:srgbClr val="980000"/>
                </a:solidFill>
              </a:rPr>
              <a:t>Nooks and crannies within the rocks, providing substrate and hiding places. </a:t>
            </a:r>
            <a:endParaRPr dirty="0">
              <a:solidFill>
                <a:srgbClr val="980000"/>
              </a:solidFill>
            </a:endParaRPr>
          </a:p>
          <a:p>
            <a:pPr marL="0" indent="0">
              <a:buClr>
                <a:schemeClr val="dk1"/>
              </a:buClr>
              <a:buNone/>
            </a:pPr>
            <a:endParaRPr dirty="0">
              <a:solidFill>
                <a:srgbClr val="980000"/>
              </a:solidFill>
            </a:endParaRPr>
          </a:p>
          <a:p>
            <a:pPr marL="0" indent="0">
              <a:buNone/>
            </a:pPr>
            <a:endParaRPr dirty="0">
              <a:solidFill>
                <a:srgbClr val="98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6cac76f178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g36cac76f178_0_5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81" cy="43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1" tIns="96621" rIns="96621" bIns="96621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12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1" tIns="96621" rIns="96621" bIns="96621" anchor="t" anchorCtr="0">
            <a:noAutofit/>
          </a:bodyPr>
          <a:lstStyle/>
          <a:p>
            <a:pPr marL="0" indent="0">
              <a:buNone/>
            </a:pPr>
            <a:r>
              <a:rPr lang="en">
                <a:solidFill>
                  <a:srgbClr val="980000"/>
                </a:solidFill>
              </a:rPr>
              <a:t>Deep-sea corals and/or sponges.</a:t>
            </a:r>
            <a:endParaRPr dirty="0">
              <a:solidFill>
                <a:srgbClr val="98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6cac76f178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g36cac76f178_0_8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81" cy="43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1" tIns="96621" rIns="96621" bIns="96621" anchor="t" anchorCtr="0">
            <a:noAutofit/>
          </a:bodyPr>
          <a:lstStyle/>
          <a:p>
            <a:pPr marL="0" indent="0">
              <a:buNone/>
            </a:pPr>
            <a:r>
              <a:rPr lang="en"/>
              <a:t>In this sample, red represents corals and purple represents sponges.</a:t>
            </a:r>
            <a:endParaRPr dirty="0"/>
          </a:p>
          <a:p>
            <a:pPr marL="0" indent="0">
              <a:buNone/>
            </a:pPr>
            <a:r>
              <a:rPr lang="en"/>
              <a:t>Students will have any ratio of each.</a:t>
            </a: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6cac76f178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g36cac76f178_0_10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81" cy="43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1" tIns="96621" rIns="96621" bIns="96621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16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1" tIns="96621" rIns="96621" bIns="96621" anchor="t" anchorCtr="0">
            <a:noAutofit/>
          </a:bodyPr>
          <a:lstStyle/>
          <a:p>
            <a:pPr marL="0" indent="483252">
              <a:lnSpc>
                <a:spcPct val="115000"/>
              </a:lnSpc>
              <a:buClr>
                <a:schemeClr val="dk1"/>
              </a:buClr>
              <a:buNone/>
            </a:pPr>
            <a:r>
              <a:rPr lang="en" i="1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Species could include brittle stars, basket stars, anemones, urchins, feather stars, sea </a:t>
            </a:r>
            <a:endParaRPr i="1" dirty="0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483252">
              <a:lnSpc>
                <a:spcPct val="115000"/>
              </a:lnSpc>
              <a:buClr>
                <a:schemeClr val="dk1"/>
              </a:buClr>
              <a:buNone/>
            </a:pPr>
            <a:r>
              <a:rPr lang="en" i="1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spiders, fishes, etc. Encourage students to create their community of choice!</a:t>
            </a:r>
            <a:endParaRPr i="1" dirty="0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15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1" tIns="96621" rIns="96621" bIns="96621" anchor="t" anchorCtr="0">
            <a:noAutofit/>
          </a:bodyPr>
          <a:lstStyle/>
          <a:p>
            <a:pPr marL="0" indent="483252">
              <a:lnSpc>
                <a:spcPct val="115000"/>
              </a:lnSpc>
              <a:buClr>
                <a:schemeClr val="dk1"/>
              </a:buClr>
              <a:buNone/>
            </a:pPr>
            <a:r>
              <a:rPr lang="en" i="1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Species could include brittle stars, basket stars, anemones, urchins, feather stars, sea </a:t>
            </a:r>
            <a:endParaRPr i="1" dirty="0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483252">
              <a:lnSpc>
                <a:spcPct val="115000"/>
              </a:lnSpc>
              <a:buClr>
                <a:schemeClr val="dk1"/>
              </a:buClr>
              <a:buNone/>
            </a:pPr>
            <a:r>
              <a:rPr lang="en" i="1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spiders, fishes, etc. Encourage students to create their community of choice!</a:t>
            </a:r>
            <a:endParaRPr i="1" dirty="0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6cac76f178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9212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g36cac76f178_0_13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81" cy="43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1" tIns="96621" rIns="96621" bIns="96621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17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1" tIns="96621" rIns="96621" bIns="96621" anchor="t" anchorCtr="0">
            <a:noAutofit/>
          </a:bodyPr>
          <a:lstStyle/>
          <a:p>
            <a:pPr marL="0" indent="483252">
              <a:lnSpc>
                <a:spcPct val="115000"/>
              </a:lnSpc>
              <a:buClr>
                <a:schemeClr val="dk1"/>
              </a:buClr>
              <a:buNone/>
            </a:pPr>
            <a:r>
              <a:rPr lang="en" i="1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The variety of colored triangles can represent species could include brittle stars, basket stars, anemones, urchins, feather stars, sea </a:t>
            </a:r>
            <a:endParaRPr i="1" dirty="0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483252">
              <a:lnSpc>
                <a:spcPct val="115000"/>
              </a:lnSpc>
              <a:buClr>
                <a:schemeClr val="dk1"/>
              </a:buClr>
              <a:buNone/>
            </a:pPr>
            <a:r>
              <a:rPr lang="en" i="1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spiders, fishes, etc.</a:t>
            </a:r>
            <a:endParaRPr i="1" dirty="0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483252">
              <a:lnSpc>
                <a:spcPct val="115000"/>
              </a:lnSpc>
              <a:buClr>
                <a:schemeClr val="dk1"/>
              </a:buClr>
              <a:buNone/>
            </a:pPr>
            <a:r>
              <a:rPr lang="en" i="1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 Encourage students to create their community of choice!</a:t>
            </a:r>
            <a:endParaRPr i="1" dirty="0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1" tIns="96621" rIns="96621" bIns="96621" anchor="t" anchorCtr="0">
            <a:noAutofit/>
          </a:bodyPr>
          <a:lstStyle/>
          <a:p>
            <a:pPr marL="0" indent="0">
              <a:buNone/>
            </a:pPr>
            <a:r>
              <a:rPr lang="en"/>
              <a:t>Soft Bottom: </a:t>
            </a:r>
            <a:endParaRPr dirty="0"/>
          </a:p>
          <a:p>
            <a:pPr marL="0" indent="0">
              <a:buNone/>
            </a:pPr>
            <a:r>
              <a:rPr lang="en"/>
              <a:t>Video: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https://oceanexplorer.noaa.gov/okeanos/explorations/22voyage-to-the-ridge/features/urchins/urchins.html</a:t>
            </a:r>
            <a:endParaRPr dirty="0"/>
          </a:p>
          <a:p>
            <a:pPr marL="0" indent="0">
              <a:buNone/>
            </a:pPr>
            <a:r>
              <a:rPr lang="en"/>
              <a:t>Image: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https://oceanexplorer.noaa.gov/multimedia/okeanos-explorations-22voyage-to-the-ridge-features-urchins-media-aggregation/</a:t>
            </a:r>
            <a:endParaRPr dirty="0"/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r>
              <a:rPr lang="en" sz="1000"/>
              <a:t>Kelp forest:</a:t>
            </a:r>
            <a:endParaRPr sz="1000" dirty="0"/>
          </a:p>
          <a:p>
            <a:pPr marL="0" indent="0">
              <a:buClr>
                <a:schemeClr val="dk1"/>
              </a:buClr>
              <a:buNone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https://www.youtube.com/watch?v=GcbU4bfkDA4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buNone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</a:t>
            </a:r>
            <a:r>
              <a:rPr lang="en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https://sanctuarywatch.ioos.us/webcr-olympiccoast/kelp-forest</a:t>
            </a:r>
            <a:endParaRPr dirty="0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buClr>
                <a:schemeClr val="dk1"/>
              </a:buClr>
              <a:buNone/>
            </a:pPr>
            <a:endParaRPr dirty="0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p18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1" tIns="96621" rIns="96621" bIns="96621" anchor="t" anchorCtr="0">
            <a:noAutofit/>
          </a:bodyPr>
          <a:lstStyle/>
          <a:p>
            <a:pPr marL="0" indent="0">
              <a:lnSpc>
                <a:spcPct val="115000"/>
              </a:lnSpc>
              <a:buClr>
                <a:schemeClr val="dk1"/>
              </a:buClr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Show all or a portion of this video: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83252" indent="-315456">
              <a:buClr>
                <a:schemeClr val="dk1"/>
              </a:buClr>
              <a:buFont typeface="Roboto"/>
              <a:buChar char="●"/>
            </a:pPr>
            <a:r>
              <a:rPr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Coral in Concert</a:t>
            </a: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(5:09) </a:t>
            </a:r>
            <a:r>
              <a:rPr lang="en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NOAA Ocean Exploration 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66506" lvl="1" indent="-315456">
              <a:buClr>
                <a:schemeClr val="dk1"/>
              </a:buClr>
              <a:buFont typeface="Roboto"/>
              <a:buChar char="○"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Optional shorter clips if time is limited: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449759" lvl="2" indent="-315455">
              <a:buClr>
                <a:schemeClr val="dk1"/>
              </a:buClr>
              <a:buFont typeface="Roboto"/>
              <a:buChar char="■"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2:01 - 2:28 - high density of corals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449759" lvl="2" indent="-315455">
              <a:buClr>
                <a:schemeClr val="dk1"/>
              </a:buClr>
              <a:buFont typeface="Roboto"/>
              <a:buChar char="■"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3:00 - 3:29 - Coral forest, coral and sponge aggregations, hotspots of biodiversity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449758" lvl="2" indent="-315455">
              <a:buClr>
                <a:schemeClr val="dk1"/>
              </a:buClr>
              <a:buFont typeface="Roboto"/>
              <a:buChar char="■"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3:29 - 3:50 - Hemicorallia, 200 yrs old, 6 inches at base; crinoids (feather stars), brittle stars, etc living on it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449759" lvl="2" indent="-315455">
              <a:buClr>
                <a:schemeClr val="dk1"/>
              </a:buClr>
              <a:buFont typeface="Roboto"/>
              <a:buChar char="■"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4:27 - 4:42 - High density communities of corals and sponges.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9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1" tIns="96621" rIns="96621" bIns="96621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20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1" tIns="96621" rIns="96621" bIns="96621" anchor="t" anchorCtr="0">
            <a:noAutofit/>
          </a:bodyPr>
          <a:lstStyle/>
          <a:p>
            <a:pPr marL="483252" indent="0">
              <a:lnSpc>
                <a:spcPct val="115000"/>
              </a:lnSpc>
              <a:buClr>
                <a:schemeClr val="dk1"/>
              </a:buClr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 did you learn about seamounts as habitat?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83252" indent="483252">
              <a:lnSpc>
                <a:spcPct val="115000"/>
              </a:lnSpc>
              <a:buClr>
                <a:schemeClr val="dk1"/>
              </a:buClr>
              <a:buNone/>
            </a:pPr>
            <a:r>
              <a:rPr lang="en" i="1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Seamount rock formations themselves provide hard substrate/habitat for a </a:t>
            </a:r>
            <a:endParaRPr i="1" dirty="0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66506" indent="0">
              <a:lnSpc>
                <a:spcPct val="115000"/>
              </a:lnSpc>
              <a:buClr>
                <a:schemeClr val="dk1"/>
              </a:buClr>
              <a:buNone/>
            </a:pPr>
            <a:r>
              <a:rPr lang="en" i="1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variety of species. They also provide many nooks and crannies (rugosity) for a variety of species to inhabit. </a:t>
            </a:r>
            <a:endParaRPr i="1" dirty="0">
              <a:solidFill>
                <a:srgbClr val="7030A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83252" indent="0">
              <a:lnSpc>
                <a:spcPct val="115000"/>
              </a:lnSpc>
              <a:buClr>
                <a:schemeClr val="dk1"/>
              </a:buClr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 did you learn about deep-sea corals and sponges?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66506" indent="0">
              <a:lnSpc>
                <a:spcPct val="115000"/>
              </a:lnSpc>
              <a:buClr>
                <a:schemeClr val="dk1"/>
              </a:buClr>
              <a:buNone/>
            </a:pPr>
            <a:r>
              <a:rPr lang="en" i="1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Deep-sea corals and sponges provide hard substrate and also create intricate habitat (rugosity) for a wide variety of species. </a:t>
            </a:r>
            <a:endParaRPr i="1" dirty="0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83252" indent="0">
              <a:lnSpc>
                <a:spcPct val="115000"/>
              </a:lnSpc>
              <a:buClr>
                <a:schemeClr val="dk1"/>
              </a:buClr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 did you learn about available space in a habitat/habitat complexity?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66506" indent="0">
              <a:lnSpc>
                <a:spcPct val="115000"/>
              </a:lnSpc>
              <a:buClr>
                <a:schemeClr val="dk1"/>
              </a:buClr>
              <a:buNone/>
            </a:pPr>
            <a:r>
              <a:rPr lang="en" i="1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Repeatedly dividing a fixed space produces an infinite series of increasingly smaller spaces that in nature are potential habitats for a wide variety of organisms. The number of species, and possibly species diversity, often correlates with the physical complexity of the habitat and the variety of resources in that habitat (food/shelter). Note: multiple variables impact species diversity.</a:t>
            </a:r>
            <a:endParaRPr i="1" dirty="0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83252" indent="0">
              <a:lnSpc>
                <a:spcPct val="115000"/>
              </a:lnSpc>
              <a:buClr>
                <a:schemeClr val="dk1"/>
              </a:buClr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 would likely happen if the corals and/or the sponges were removed from this habitat?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83252" indent="0">
              <a:lnSpc>
                <a:spcPct val="115000"/>
              </a:lnSpc>
              <a:buClr>
                <a:schemeClr val="dk1"/>
              </a:buClr>
              <a:buNone/>
            </a:pPr>
            <a:r>
              <a:rPr lang="en" i="1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If the coral or the sponges were to be gone from this habitat, many of the other organisms would have nowhere to live and would no longer be there. Deep-sea corals and sponges are foundation species, providing shelter, and sometimes food and nursery grounds for many other species. </a:t>
            </a:r>
            <a:endParaRPr i="1" dirty="0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483252">
              <a:lnSpc>
                <a:spcPct val="115000"/>
              </a:lnSpc>
              <a:buClr>
                <a:schemeClr val="dk1"/>
              </a:buClr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____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483252">
              <a:lnSpc>
                <a:spcPct val="115000"/>
              </a:lnSpc>
              <a:buClr>
                <a:schemeClr val="dk1"/>
              </a:buClr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 are the limitations of the model?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483252">
              <a:lnSpc>
                <a:spcPct val="115000"/>
              </a:lnSpc>
              <a:buClr>
                <a:schemeClr val="dk1"/>
              </a:buClr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	</a:t>
            </a:r>
            <a:r>
              <a:rPr lang="en" i="1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It is not possible for us to repeat the process infinitely, so our model is only an </a:t>
            </a:r>
            <a:endParaRPr i="1" dirty="0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83252" indent="483252">
              <a:lnSpc>
                <a:spcPct val="115000"/>
              </a:lnSpc>
              <a:buClr>
                <a:schemeClr val="dk1"/>
              </a:buClr>
              <a:buNone/>
            </a:pPr>
            <a:r>
              <a:rPr lang="en" i="1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approximation. </a:t>
            </a:r>
            <a:endParaRPr i="1" dirty="0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buClr>
                <a:schemeClr val="dk1"/>
              </a:buClr>
              <a:buNone/>
            </a:pPr>
            <a:endParaRPr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1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1" tIns="96621" rIns="96621" bIns="96621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p22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1" tIns="96621" rIns="96621" bIns="96621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p28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1" tIns="96621" rIns="96621" bIns="96621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23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1" tIns="96621" rIns="96621" bIns="96621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26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1" tIns="96621" rIns="96621" bIns="96621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6cb1a27458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2" name="Google Shape;362;g36cb1a27458_0_6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81" cy="432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1" tIns="96621" rIns="96621" bIns="96621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p27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1" tIns="96621" rIns="96621" bIns="96621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4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1" tIns="96621" rIns="96621" bIns="96621" anchor="t" anchorCtr="0">
            <a:noAutofit/>
          </a:bodyPr>
          <a:lstStyle/>
          <a:p>
            <a:pPr marL="0" indent="0"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https://oceanexplorer.noaa.gov/multimedia/video-playlist-ex2104-oasis/</a:t>
            </a:r>
            <a:endParaRPr dirty="0"/>
          </a:p>
          <a:p>
            <a:pPr marL="0" indent="0">
              <a:buNone/>
            </a:pPr>
            <a:endParaRPr dirty="0"/>
          </a:p>
          <a:p>
            <a:pPr marL="0" indent="0">
              <a:buNone/>
            </a:pPr>
            <a:r>
              <a:rPr lang="en"/>
              <a:t>Retriever Seamount</a:t>
            </a:r>
            <a:endParaRPr dirty="0"/>
          </a:p>
          <a:p>
            <a:pPr marL="0" indent="0">
              <a:buNone/>
            </a:pPr>
            <a:r>
              <a:rPr lang="en"/>
              <a:t>2021 North Atlantic Stepping Stones expedition</a:t>
            </a:r>
            <a:endParaRPr dirty="0"/>
          </a:p>
          <a:p>
            <a:pPr marL="0" indent="0">
              <a:buNone/>
            </a:pPr>
            <a:r>
              <a:rPr lang="en"/>
              <a:t>Dive 19</a:t>
            </a: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0" name="Google Shape;390;p3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1" tIns="96621" rIns="96621" bIns="96621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p24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1" tIns="96621" rIns="96621" bIns="96621" anchor="t" anchorCtr="0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completed progression of a Sierpinski Triangle. Each division of the triangle represents a smaller scale feature. The triangles can be infinitely divided, demonstrating the infinite levels of complexity that exist within a natural system.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5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1" tIns="96621" rIns="96621" bIns="96621" anchor="t" anchorCtr="0">
            <a:noAutofit/>
          </a:bodyPr>
          <a:lstStyle/>
          <a:p>
            <a:pPr marL="0" indent="0">
              <a:lnSpc>
                <a:spcPct val="115000"/>
              </a:lnSpc>
              <a:buClr>
                <a:schemeClr val="dk1"/>
              </a:buClr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triangle is intended to represent the most simplistic zoomed out version of an ecosystem - in this case, a seamount ecosystem.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buClr>
                <a:schemeClr val="dk1"/>
              </a:buClr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p6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1" tIns="96621" rIns="96621" bIns="96621" anchor="t" anchorCtr="0">
            <a:noAutofit/>
          </a:bodyPr>
          <a:lstStyle/>
          <a:p>
            <a:pPr marL="0" indent="0">
              <a:lnSpc>
                <a:spcPct val="115000"/>
              </a:lnSpc>
              <a:buClr>
                <a:schemeClr val="dk1"/>
              </a:buClr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triangle is intended to represent the most simplistic zoomed out version of an ecosystem- in this case, a seamount ecosystem.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buClr>
                <a:schemeClr val="dk1"/>
              </a:buClr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7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1" tIns="96621" rIns="96621" bIns="96621" anchor="t" anchorCtr="0">
            <a:noAutofit/>
          </a:bodyPr>
          <a:lstStyle/>
          <a:p>
            <a:pPr marL="0" indent="0">
              <a:lnSpc>
                <a:spcPct val="115000"/>
              </a:lnSpc>
              <a:buClr>
                <a:schemeClr val="dk1"/>
              </a:buClr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triangle is intended to represent the most simplistic zoomed out version of an ecosystem- in this case, a seamount ecosystem.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buClr>
                <a:schemeClr val="dk1"/>
              </a:buClr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8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1" tIns="96621" rIns="96621" bIns="96621" anchor="t" anchorCtr="0">
            <a:noAutofit/>
          </a:bodyPr>
          <a:lstStyle/>
          <a:p>
            <a:pPr marL="0" indent="0">
              <a:lnSpc>
                <a:spcPct val="115000"/>
              </a:lnSpc>
              <a:buClr>
                <a:schemeClr val="dk1"/>
              </a:buClr>
              <a:buNone/>
            </a:pPr>
            <a:endParaRPr dirty="0">
              <a:solidFill>
                <a:srgbClr val="434343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9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1" tIns="96621" rIns="96621" bIns="96621" anchor="t" anchorCtr="0">
            <a:noAutofit/>
          </a:bodyPr>
          <a:lstStyle/>
          <a:p>
            <a:pPr marL="0" indent="0">
              <a:lnSpc>
                <a:spcPct val="115000"/>
              </a:lnSpc>
              <a:buClr>
                <a:schemeClr val="dk1"/>
              </a:buClr>
              <a:buNone/>
            </a:pPr>
            <a:r>
              <a:rPr lang="en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Show </a:t>
            </a: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video below (at least 0 - :30) and/or the images on slide 10: 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483252">
              <a:lnSpc>
                <a:spcPct val="115000"/>
              </a:lnSpc>
              <a:buClr>
                <a:schemeClr val="dk1"/>
              </a:buClr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Life Two Miles Down: </a:t>
            </a:r>
            <a:r>
              <a:rPr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https://oceanexplorer.noaa.gov/multimedia/okeanos-explorations-ex2104-dives-dive15-media-dive15-milesdown/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483252">
              <a:lnSpc>
                <a:spcPct val="115000"/>
              </a:lnSpc>
              <a:buClr>
                <a:schemeClr val="dk1"/>
              </a:buClr>
              <a:buNone/>
            </a:pP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lnSpc>
                <a:spcPct val="115000"/>
              </a:lnSpc>
              <a:buClr>
                <a:schemeClr val="dk1"/>
              </a:buClr>
              <a:buNone/>
            </a:pPr>
            <a:r>
              <a:rPr lang="en" i="1">
                <a:solidFill>
                  <a:srgbClr val="980000"/>
                </a:solidFill>
              </a:rPr>
              <a:t>Seamount rock formations - excellent substrate for organisms to attach to.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10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1" tIns="96621" rIns="96621" bIns="96621" anchor="t" anchorCtr="0">
            <a:noAutofit/>
          </a:bodyPr>
          <a:lstStyle/>
          <a:p>
            <a:pPr marL="0" indent="0">
              <a:buNone/>
            </a:pPr>
            <a:r>
              <a:rPr lang="en"/>
              <a:t>Thinking back to the video and looking at these images, what do you think the next level of complexity would be? </a:t>
            </a:r>
            <a:endParaRPr dirty="0"/>
          </a:p>
          <a:p>
            <a:pPr marL="0" indent="0">
              <a:lnSpc>
                <a:spcPct val="115000"/>
              </a:lnSpc>
              <a:buClr>
                <a:schemeClr val="dk1"/>
              </a:buClr>
              <a:buNone/>
            </a:pPr>
            <a:r>
              <a:rPr lang="en" i="1">
                <a:solidFill>
                  <a:srgbClr val="980000"/>
                </a:solidFill>
              </a:rPr>
              <a:t>Seamount </a:t>
            </a:r>
            <a:r>
              <a:rPr lang="en" b="1" i="1">
                <a:solidFill>
                  <a:srgbClr val="980000"/>
                </a:solidFill>
              </a:rPr>
              <a:t>rock formations (rocks and boulders) </a:t>
            </a:r>
            <a:r>
              <a:rPr lang="en" i="1">
                <a:solidFill>
                  <a:srgbClr val="980000"/>
                </a:solidFill>
              </a:rPr>
              <a:t>- excellent substrate for organisms to attach to. </a:t>
            </a:r>
            <a:endParaRPr dirty="0">
              <a:solidFill>
                <a:srgbClr val="434343"/>
              </a:solidFill>
            </a:endParaRP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2" name="Google Shape;12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9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46" name="Google Shape;46;p39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7" name="Google Shape;47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5" name="Google Shape;15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8" name="Google Shape;18;p32"/>
          <p:cNvSpPr txBox="1">
            <a:spLocks noGrp="1"/>
          </p:cNvSpPr>
          <p:nvPr>
            <p:ph type="subTitle" idx="1" hasCustomPrompt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n-US" dirty="0"/>
              <a:t>Roboto</a:t>
            </a:r>
          </a:p>
          <a:p>
            <a:endParaRPr dirty="0"/>
          </a:p>
        </p:txBody>
      </p:sp>
      <p:sp>
        <p:nvSpPr>
          <p:cNvPr id="19" name="Google Shape;19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3"/>
          <p:cNvSpPr txBox="1">
            <a:spLocks noGrp="1"/>
          </p:cNvSpPr>
          <p:nvPr>
            <p:ph type="title" hasCustomPrompt="1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dirty="0"/>
              <a:t>Roboto</a:t>
            </a:r>
            <a:br>
              <a:rPr lang="en-US" dirty="0"/>
            </a:br>
            <a:endParaRPr dirty="0"/>
          </a:p>
        </p:txBody>
      </p:sp>
      <p:sp>
        <p:nvSpPr>
          <p:cNvPr id="22" name="Google Shape;22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3" name="Google Shape;23;p3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5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30" name="Google Shape;30;p35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31" name="Google Shape;31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  <p:sp>
        <p:nvSpPr>
          <p:cNvPr id="34" name="Google Shape;34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38" name="Google Shape;38;p3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  <p:sp>
        <p:nvSpPr>
          <p:cNvPr id="39" name="Google Shape;39;p3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0" name="Google Shape;40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dirty="0"/>
          </a:p>
        </p:txBody>
      </p:sp>
      <p:sp>
        <p:nvSpPr>
          <p:cNvPr id="43" name="Google Shape;43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oceanexplorer.noaa.gov/multimedia/video-playlist-canyon-spongeapalooza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oceanexplorer.noaa.gov/multimedia/okeanos-explorations-seascape-alaska-ex2306-gallery-media-dive03-giacominiseamount/" TargetMode="External"/><Relationship Id="rId7" Type="http://schemas.openxmlformats.org/officeDocument/2006/relationships/image" Target="../media/image6.jp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.png"/><Relationship Id="rId5" Type="http://schemas.openxmlformats.org/officeDocument/2006/relationships/image" Target="../media/image15.png"/><Relationship Id="rId10" Type="http://schemas.openxmlformats.org/officeDocument/2006/relationships/hyperlink" Target="https://oceanexplorer.noaa.gov/multimedia/video-playlist-canyon-spongeapalooza/" TargetMode="External"/><Relationship Id="rId4" Type="http://schemas.openxmlformats.org/officeDocument/2006/relationships/hyperlink" Target="https://oceanexplorer.noaa.gov/multimedia/video-playlist-ex2104-coral-garden/" TargetMode="External"/><Relationship Id="rId9" Type="http://schemas.openxmlformats.org/officeDocument/2006/relationships/hyperlink" Target="https://oceanexplorer.noaa.gov/multimedia/video-playlist-forestoftheweird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oceanexplorer.noaa.gov/multimedia/from-a-coral-polyp-an-island-grows/" TargetMode="External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oceanexplorer.noaa.gov/multimedia/okeanos-explorations-seascape-alaska-ex2306-gallery-media-dive03-giacominiseamount/" TargetMode="External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0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2.png"/><Relationship Id="rId10" Type="http://schemas.openxmlformats.org/officeDocument/2006/relationships/image" Target="../media/image33.png"/><Relationship Id="rId4" Type="http://schemas.openxmlformats.org/officeDocument/2006/relationships/image" Target="../media/image21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oceanexplorer.noaa.gov/okeanos/explorations/22voyage-to-the-ridge/features/urchins/urchins.html" TargetMode="External"/><Relationship Id="rId7" Type="http://schemas.openxmlformats.org/officeDocument/2006/relationships/hyperlink" Target="https://sanctuarywatch.ioos.us/webcr-olympiccoast/kelp-fores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GcbU4bfkDA4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oceanexplorer.noaa.gov/multimedia/okeanos-explorations-22voyage-to-the-ridge-features-urchins-media-aggregation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36.png"/><Relationship Id="rId4" Type="http://schemas.openxmlformats.org/officeDocument/2006/relationships/hyperlink" Target="https://archive.oceanexplorer.noaa.gov/okeanos/explorations/ex1708/dailyupdates/media/video/concert/concert-1280x720.mp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s://archive.oceanexplorer.noaa.gov/okeanos/explorations/ex1708/dailyupdates/media/video/concert/concert-1280x720.mp4" TargetMode="External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ceanexplorer.noaa.gov/multimedia/edu-resources-dsd-seamounts/" TargetMode="External"/><Relationship Id="rId5" Type="http://schemas.openxmlformats.org/officeDocument/2006/relationships/hyperlink" Target="https://nautiluslive.org/video/2024/11/01/stunning-biodiversity-palaus-deep-sea" TargetMode="External"/><Relationship Id="rId4" Type="http://schemas.openxmlformats.org/officeDocument/2006/relationships/hyperlink" Target="https://archive.oceanexplorer.noaa.gov/okeanos/explorations/seascape-alaska/ex2304/gallery/media/aleutians-bound-1920x1080.mp4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hyperlink" Target="https://archive.oceanexplorer.noaa.gov/okeanos/explorations/ex1907/dailyupdates/coral-garden/coral-garden-1280x720.mp4" TargetMode="External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5" Type="http://schemas.openxmlformats.org/officeDocument/2006/relationships/hyperlink" Target="https://archive.oceanexplorer.noaa.gov/ex10years/stories/million-mounds.html" TargetMode="External"/><Relationship Id="rId10" Type="http://schemas.openxmlformats.org/officeDocument/2006/relationships/image" Target="../media/image47.jpg"/><Relationship Id="rId4" Type="http://schemas.openxmlformats.org/officeDocument/2006/relationships/hyperlink" Target="https://oceanexplorer.noaa.gov/video_playlist/coral_finding.html" TargetMode="External"/><Relationship Id="rId9" Type="http://schemas.openxmlformats.org/officeDocument/2006/relationships/image" Target="../media/image4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9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oceanexplorer.noaa.gov/multimedia/video-playlist-ex2104-oasi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ceanexplorer.noaa.gov/multimedia/okeanos-explorations-ex2104-dives-dive15-media-dive15-milesdown/" TargetMode="External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jp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263400" y="2362750"/>
            <a:ext cx="42075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" sz="3600" b="1" i="0" u="none" strike="noStrike" cap="none" dirty="0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rPr>
              <a:t>Habitat Complexity in the Deep Sea</a:t>
            </a:r>
            <a:endParaRPr sz="3600" b="1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5" name="Google Shape;55;p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r="13224"/>
          <a:stretch/>
        </p:blipFill>
        <p:spPr>
          <a:xfrm>
            <a:off x="4571999" y="1595175"/>
            <a:ext cx="4207626" cy="273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g36cac76f178_0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258" y="326789"/>
            <a:ext cx="5208729" cy="451115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36cac76f178_0_42"/>
          <p:cNvSpPr txBox="1"/>
          <p:nvPr/>
        </p:nvSpPr>
        <p:spPr>
          <a:xfrm>
            <a:off x="5339710" y="2083999"/>
            <a:ext cx="34182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rPr>
              <a:t>Step 1 continued…:</a:t>
            </a:r>
            <a:endParaRPr sz="1800" b="1" i="0" u="none" strike="noStrike" cap="none" dirty="0">
              <a:solidFill>
                <a:srgbClr val="00B0F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Char char="•"/>
            </a:pPr>
            <a:r>
              <a:rPr lang="en"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Consider you are looking down at a small portion of the surface of a seamount. </a:t>
            </a: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28650" marR="0" lvl="0" indent="-146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endParaRPr sz="5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Char char="•"/>
            </a:pPr>
            <a:r>
              <a:rPr lang="en"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Repeat the measurement process in each of the three white triangles. </a:t>
            </a: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28650" marR="0" lvl="0" indent="-146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endParaRPr sz="5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Char char="•"/>
            </a:pPr>
            <a:r>
              <a:rPr lang="en"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Color your three new triangles the same gray.</a:t>
            </a: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4" name="Google Shape;134;g36cac76f178_0_42" descr="A blue and white logo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392" y="4860545"/>
            <a:ext cx="549500" cy="159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36cac76f178_0_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82818" y="5008099"/>
            <a:ext cx="7467612" cy="24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1" descr="A blue and white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392" y="4860545"/>
            <a:ext cx="549499" cy="159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1"/>
          <p:cNvPicPr preferRelativeResize="0"/>
          <p:nvPr/>
        </p:nvPicPr>
        <p:blipFill rotWithShape="1">
          <a:blip r:embed="rId4">
            <a:alphaModFix/>
          </a:blip>
          <a:srcRect t="-10" b="-30"/>
          <a:stretch/>
        </p:blipFill>
        <p:spPr>
          <a:xfrm>
            <a:off x="3448268" y="5020249"/>
            <a:ext cx="7467612" cy="24384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1"/>
          <p:cNvSpPr txBox="1"/>
          <p:nvPr/>
        </p:nvSpPr>
        <p:spPr>
          <a:xfrm>
            <a:off x="10048375" y="4869525"/>
            <a:ext cx="5090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8258" y="326789"/>
            <a:ext cx="5208729" cy="4511157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1"/>
          <p:cNvSpPr txBox="1"/>
          <p:nvPr/>
        </p:nvSpPr>
        <p:spPr>
          <a:xfrm>
            <a:off x="5339710" y="2083999"/>
            <a:ext cx="3418293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 dirty="0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rPr>
              <a:t>Step 1 continued…:</a:t>
            </a:r>
            <a:endParaRPr sz="1800" b="1" i="0" u="none" strike="noStrike" cap="none" dirty="0">
              <a:solidFill>
                <a:srgbClr val="00B0F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1500" i="1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Again, thinking back to the video, what might these additional gray triangles represent?</a:t>
            </a:r>
            <a:endParaRPr sz="1500" i="1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i="1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•"/>
            </a:pPr>
            <a:r>
              <a:rPr lang="en" sz="1500" i="1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Label these on your worksheet.</a:t>
            </a:r>
            <a:endParaRPr sz="1500" i="1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g36cac76f178_0_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390" y="343687"/>
            <a:ext cx="5148731" cy="4459194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g36cac76f178_0_55"/>
          <p:cNvSpPr txBox="1"/>
          <p:nvPr/>
        </p:nvSpPr>
        <p:spPr>
          <a:xfrm>
            <a:off x="4944735" y="2407725"/>
            <a:ext cx="33861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rPr>
              <a:t>Step 2:</a:t>
            </a:r>
            <a:endParaRPr sz="1800" b="1" i="0" u="none" strike="noStrike" cap="none" dirty="0">
              <a:solidFill>
                <a:srgbClr val="00B0F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Repeat the division process in the next layer of 9 white triangles. </a:t>
            </a: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71450" marR="0" lvl="0" indent="-13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1" name="Google Shape;151;g36cac76f178_0_55" descr="A blue and white logo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392" y="4860545"/>
            <a:ext cx="549500" cy="159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36cac76f178_0_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2227" y="5008099"/>
            <a:ext cx="7467612" cy="24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"/>
          <p:cNvSpPr txBox="1"/>
          <p:nvPr/>
        </p:nvSpPr>
        <p:spPr>
          <a:xfrm>
            <a:off x="334801" y="3969075"/>
            <a:ext cx="7769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1600" b="1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 might these nine triangles represent in a seamount habitat?</a:t>
            </a:r>
            <a:endParaRPr sz="1600" b="1" i="1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8" name="Google Shape;158;p12"/>
          <p:cNvSpPr txBox="1"/>
          <p:nvPr/>
        </p:nvSpPr>
        <p:spPr>
          <a:xfrm rot="10800000">
            <a:off x="799150" y="761375"/>
            <a:ext cx="1227300" cy="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2"/>
          <p:cNvSpPr txBox="1"/>
          <p:nvPr/>
        </p:nvSpPr>
        <p:spPr>
          <a:xfrm>
            <a:off x="299436" y="1005896"/>
            <a:ext cx="4101000" cy="12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0" i="0" u="sng" strike="noStrike" cap="non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Giacomini Seamount</a:t>
            </a:r>
            <a:r>
              <a:rPr lang="en"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(1:21) </a:t>
            </a: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NOAA Ocean Exploration</a:t>
            </a:r>
            <a:endParaRPr sz="1100" b="0" i="1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0" i="0" u="sng" strike="noStrike" cap="non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A Coral Garden</a:t>
            </a:r>
            <a:r>
              <a:rPr lang="en"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(1:23) </a:t>
            </a: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NOAA Ocean Exploration</a:t>
            </a:r>
            <a:r>
              <a:rPr lang="en" sz="1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1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0" i="0" u="none" strike="noStrike" cap="none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0" name="Google Shape;160;p12">
            <a:hlinkClick r:id="rId3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1888" y="2455023"/>
            <a:ext cx="1872936" cy="125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2">
            <a:hlinkClick r:id="rId4"/>
          </p:cNvPr>
          <p:cNvPicPr preferRelativeResize="0"/>
          <p:nvPr/>
        </p:nvPicPr>
        <p:blipFill rotWithShape="1">
          <a:blip r:embed="rId6">
            <a:alphaModFix/>
          </a:blip>
          <a:srcRect r="11707"/>
          <a:stretch/>
        </p:blipFill>
        <p:spPr>
          <a:xfrm>
            <a:off x="2589226" y="2455030"/>
            <a:ext cx="1970405" cy="1255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2" descr="A blue and white logo&#10;&#10;AI-generated content may be incorrect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1392" y="4860545"/>
            <a:ext cx="549499" cy="159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38899" y="5008099"/>
            <a:ext cx="7467615" cy="24384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2"/>
          <p:cNvSpPr txBox="1"/>
          <p:nvPr/>
        </p:nvSpPr>
        <p:spPr>
          <a:xfrm>
            <a:off x="4820139" y="938546"/>
            <a:ext cx="3944400" cy="1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sng" strike="noStrike" cap="non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9"/>
              </a:rPr>
              <a:t>Forest of the Weird</a:t>
            </a:r>
            <a:r>
              <a:rPr lang="en"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(1:42) </a:t>
            </a: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NOAA Ocean Exploration</a:t>
            </a:r>
            <a:endParaRPr sz="1100" b="0" i="1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sng" strike="noStrike" cap="non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10"/>
              </a:rPr>
              <a:t>Sponge-A-Palooza</a:t>
            </a:r>
            <a:r>
              <a:rPr lang="en"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(1:14) </a:t>
            </a: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NOAA Ocean Exploration </a:t>
            </a:r>
            <a:endParaRPr sz="1100" b="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5" name="Google Shape;165;p12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 l="1" r="13224"/>
          <a:stretch/>
        </p:blipFill>
        <p:spPr>
          <a:xfrm>
            <a:off x="6777676" y="2453135"/>
            <a:ext cx="1936489" cy="125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2">
            <a:hlinkClick r:id="rId9"/>
          </p:cNvPr>
          <p:cNvPicPr preferRelativeResize="0"/>
          <p:nvPr/>
        </p:nvPicPr>
        <p:blipFill rotWithShape="1">
          <a:blip r:embed="rId12">
            <a:alphaModFix/>
          </a:blip>
          <a:srcRect l="9524"/>
          <a:stretch/>
        </p:blipFill>
        <p:spPr>
          <a:xfrm>
            <a:off x="4654033" y="2453135"/>
            <a:ext cx="2029241" cy="125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2"/>
          <p:cNvSpPr txBox="1"/>
          <p:nvPr/>
        </p:nvSpPr>
        <p:spPr>
          <a:xfrm>
            <a:off x="321625" y="388850"/>
            <a:ext cx="4056600" cy="4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Watch these four short videos:</a:t>
            </a:r>
            <a:endParaRPr sz="1800" b="1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g36cac76f178_0_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1343" y="323232"/>
            <a:ext cx="5233786" cy="4532858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36cac76f178_0_84"/>
          <p:cNvSpPr txBox="1"/>
          <p:nvPr/>
        </p:nvSpPr>
        <p:spPr>
          <a:xfrm>
            <a:off x="4944735" y="2407725"/>
            <a:ext cx="33861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rPr>
              <a:t>Step 2 continued…:</a:t>
            </a:r>
            <a:endParaRPr sz="1800" b="1" i="0" u="none" strike="noStrike" cap="none" dirty="0">
              <a:solidFill>
                <a:srgbClr val="00B0F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Decide on the abundance of corals and sponges living on your seamount.</a:t>
            </a: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Color your corals red and your sponges purple.</a:t>
            </a: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Label them in your key. </a:t>
            </a: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71450" marR="0" lvl="0" indent="-13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4" name="Google Shape;174;g36cac76f178_0_84" descr="A blue and white logo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392" y="4860545"/>
            <a:ext cx="549500" cy="159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36cac76f178_0_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2227" y="5008099"/>
            <a:ext cx="7467612" cy="24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g36cac76f178_0_105" descr="A blue and white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392" y="4860545"/>
            <a:ext cx="549500" cy="159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36cac76f178_0_1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12227" y="5008099"/>
            <a:ext cx="7467612" cy="24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36cac76f178_0_10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1343" y="321785"/>
            <a:ext cx="5233785" cy="4535753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g36cac76f178_0_105"/>
          <p:cNvSpPr txBox="1"/>
          <p:nvPr/>
        </p:nvSpPr>
        <p:spPr>
          <a:xfrm>
            <a:off x="4944735" y="2407725"/>
            <a:ext cx="33861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rPr>
              <a:t>Step 3:</a:t>
            </a:r>
            <a:endParaRPr sz="1800" b="1" i="0" u="none" strike="noStrike" cap="none" dirty="0">
              <a:solidFill>
                <a:srgbClr val="00B0F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Continue the division of the triangles again for the 27 new triangles you just created.</a:t>
            </a: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71450" marR="0" lvl="0" indent="-13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6"/>
          <p:cNvSpPr txBox="1"/>
          <p:nvPr/>
        </p:nvSpPr>
        <p:spPr>
          <a:xfrm>
            <a:off x="568006" y="3823300"/>
            <a:ext cx="8211600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600" b="1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 might these triangles represent in a seamount habitat?</a:t>
            </a:r>
            <a:endParaRPr sz="1600" b="1" i="1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9" name="Google Shape;189;p16"/>
          <p:cNvSpPr txBox="1"/>
          <p:nvPr/>
        </p:nvSpPr>
        <p:spPr>
          <a:xfrm>
            <a:off x="410211" y="672981"/>
            <a:ext cx="3674100" cy="1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From a Coral Polyp an Island Grows</a:t>
            </a:r>
            <a:r>
              <a:rPr lang="en" sz="1400" b="0" i="0" u="none" strike="noStrike" cap="non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(1:10) </a:t>
            </a:r>
            <a:r>
              <a:rPr lang="en" sz="11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NOAA Ocean Exploration</a:t>
            </a: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sng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Giacomini Seamount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(1:21)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NOAA Ocean Exploration</a:t>
            </a:r>
            <a:endParaRPr sz="11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16">
            <a:hlinkClick r:id="rId3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7989" y="2322701"/>
            <a:ext cx="2401245" cy="1280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6">
            <a:hlinkClick r:id="rId4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61482" y="2317097"/>
            <a:ext cx="2401245" cy="1292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6" descr="A blue and white logo&#10;&#10;AI-generated content may be incorrect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1392" y="4860545"/>
            <a:ext cx="549499" cy="159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82818" y="5008099"/>
            <a:ext cx="7467615" cy="24384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6"/>
          <p:cNvSpPr txBox="1"/>
          <p:nvPr/>
        </p:nvSpPr>
        <p:spPr>
          <a:xfrm>
            <a:off x="410200" y="345850"/>
            <a:ext cx="4056600" cy="4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Watch these two short videos:</a:t>
            </a:r>
            <a:endParaRPr sz="1800" b="1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5" name="Google Shape;195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54975" y="2322700"/>
            <a:ext cx="2303597" cy="128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5"/>
          <p:cNvSpPr txBox="1"/>
          <p:nvPr/>
        </p:nvSpPr>
        <p:spPr>
          <a:xfrm>
            <a:off x="4960130" y="2065504"/>
            <a:ext cx="33861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rPr>
              <a:t>Step 3 continued…:</a:t>
            </a:r>
            <a:endParaRPr sz="1800" b="1" i="0" u="none" strike="noStrike" cap="none" dirty="0">
              <a:solidFill>
                <a:srgbClr val="00B0F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This time…</a:t>
            </a:r>
            <a:r>
              <a:rPr lang="en"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based on the videos you’ve seen, decide what additional organisms live on your seamount and how many of each. </a:t>
            </a: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</a:pPr>
            <a:r>
              <a:rPr lang="en"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Color each species a different color.</a:t>
            </a: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</a:pPr>
            <a:r>
              <a:rPr lang="en"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Label what they represent in your key.</a:t>
            </a: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15" descr="A blue and white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392" y="4860545"/>
            <a:ext cx="549499" cy="159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82818" y="5008099"/>
            <a:ext cx="7467615" cy="24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5" descr="A blue triangle with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25513" y="327666"/>
            <a:ext cx="331860" cy="28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5" descr="A blue triangle with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83075" y="327666"/>
            <a:ext cx="331860" cy="28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5" descr="A blue triangle with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3863" y="327666"/>
            <a:ext cx="331860" cy="28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84651" y="327666"/>
            <a:ext cx="331860" cy="28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7164" y="327666"/>
            <a:ext cx="331860" cy="28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78113" y="327666"/>
            <a:ext cx="331860" cy="28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35439" y="327666"/>
            <a:ext cx="331860" cy="28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86227" y="327666"/>
            <a:ext cx="331860" cy="2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804296" y="4304946"/>
            <a:ext cx="331860" cy="28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5" descr="A blue triangle with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2384" y="894354"/>
            <a:ext cx="334930" cy="29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5" descr="A blue triangle with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53342" y="894354"/>
            <a:ext cx="334930" cy="29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5" descr="A blue triangle with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64300" y="894354"/>
            <a:ext cx="334930" cy="29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75258" y="894354"/>
            <a:ext cx="334930" cy="290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5" descr="A blue triangle with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7926" y="1462166"/>
            <a:ext cx="334930" cy="29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46094" y="1462166"/>
            <a:ext cx="334930" cy="290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94685" y="1462166"/>
            <a:ext cx="334930" cy="290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25507" y="1462166"/>
            <a:ext cx="334930" cy="290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5" descr="A blue triangle with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40431" y="3748868"/>
            <a:ext cx="334930" cy="29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57693" y="3748868"/>
            <a:ext cx="334930" cy="290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50525" y="3171566"/>
            <a:ext cx="334930" cy="290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69765" y="3171566"/>
            <a:ext cx="334929" cy="290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5" descr="A blue triangle with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18027" y="2611149"/>
            <a:ext cx="334930" cy="29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5" descr="A blue triangle with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77155" y="2611149"/>
            <a:ext cx="334930" cy="29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5" descr="A blue triangle with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6284" y="2611149"/>
            <a:ext cx="334930" cy="29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95413" y="2611149"/>
            <a:ext cx="334929" cy="290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20252" y="2026301"/>
            <a:ext cx="334930" cy="290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93162" y="2026301"/>
            <a:ext cx="334929" cy="290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15501" y="309504"/>
            <a:ext cx="5302034" cy="459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6cac76f178_0_130"/>
          <p:cNvSpPr txBox="1">
            <a:spLocks noGrp="1"/>
          </p:cNvSpPr>
          <p:nvPr>
            <p:ph type="title"/>
          </p:nvPr>
        </p:nvSpPr>
        <p:spPr>
          <a:xfrm>
            <a:off x="1407400" y="86740"/>
            <a:ext cx="7385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 b="1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rPr>
              <a:t>Deep-sea Coral and Sponge Communities: </a:t>
            </a:r>
            <a:endParaRPr sz="2420" b="1" dirty="0">
              <a:solidFill>
                <a:srgbClr val="00B0F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 b="1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rPr>
              <a:t>Sample inhabitants</a:t>
            </a:r>
            <a:endParaRPr sz="2420" b="1" dirty="0">
              <a:solidFill>
                <a:srgbClr val="00B0F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6" name="Google Shape;236;g36cac76f178_0_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19" y="1363150"/>
            <a:ext cx="2072649" cy="1105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36cac76f178_0_1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66322" y="1357549"/>
            <a:ext cx="2072649" cy="1115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36cac76f178_0_1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85978" y="1360748"/>
            <a:ext cx="2005749" cy="111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36cac76f178_0_1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45719" y="2875168"/>
            <a:ext cx="1912725" cy="127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36cac76f178_0_1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99217" y="1346398"/>
            <a:ext cx="1287106" cy="111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36cac76f178_0_1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22393" y="2875168"/>
            <a:ext cx="1912725" cy="1047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36cac76f178_0_13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21297" y="2875168"/>
            <a:ext cx="1242950" cy="148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g36cac76f178_0_13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99061" y="2875168"/>
            <a:ext cx="1990521" cy="872721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g36cac76f178_0_130"/>
          <p:cNvSpPr txBox="1"/>
          <p:nvPr/>
        </p:nvSpPr>
        <p:spPr>
          <a:xfrm>
            <a:off x="-36575" y="2402483"/>
            <a:ext cx="17835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Brisingid sea star</a:t>
            </a:r>
            <a:endParaRPr sz="12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5" name="Google Shape;245;g36cac76f178_0_130"/>
          <p:cNvSpPr txBox="1"/>
          <p:nvPr/>
        </p:nvSpPr>
        <p:spPr>
          <a:xfrm>
            <a:off x="7748392" y="4295279"/>
            <a:ext cx="13350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Shrimp</a:t>
            </a:r>
            <a:endParaRPr sz="12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6" name="Google Shape;246;g36cac76f178_0_130"/>
          <p:cNvSpPr txBox="1"/>
          <p:nvPr/>
        </p:nvSpPr>
        <p:spPr>
          <a:xfrm>
            <a:off x="4190299" y="2397161"/>
            <a:ext cx="17835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Squat lobster</a:t>
            </a:r>
            <a:endParaRPr sz="12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7" name="Google Shape;247;g36cac76f178_0_130"/>
          <p:cNvSpPr txBox="1"/>
          <p:nvPr/>
        </p:nvSpPr>
        <p:spPr>
          <a:xfrm>
            <a:off x="5742936" y="3678433"/>
            <a:ext cx="17835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Ratfish</a:t>
            </a:r>
            <a:endParaRPr sz="12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8" name="Google Shape;248;g36cac76f178_0_130"/>
          <p:cNvSpPr txBox="1"/>
          <p:nvPr/>
        </p:nvSpPr>
        <p:spPr>
          <a:xfrm>
            <a:off x="3758450" y="3910627"/>
            <a:ext cx="17835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Sea cucumber</a:t>
            </a:r>
            <a:endParaRPr sz="12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9" name="Google Shape;249;g36cac76f178_0_130"/>
          <p:cNvSpPr txBox="1"/>
          <p:nvPr/>
        </p:nvSpPr>
        <p:spPr>
          <a:xfrm>
            <a:off x="1745933" y="4141425"/>
            <a:ext cx="24585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Hermit crab with </a:t>
            </a:r>
            <a:endParaRPr sz="12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anemone “hat”</a:t>
            </a:r>
            <a:endParaRPr sz="12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0" name="Google Shape;250;g36cac76f178_0_130"/>
          <p:cNvSpPr txBox="1"/>
          <p:nvPr/>
        </p:nvSpPr>
        <p:spPr>
          <a:xfrm>
            <a:off x="-25008" y="4173301"/>
            <a:ext cx="17835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Feather stars</a:t>
            </a:r>
            <a:endParaRPr sz="12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1" name="Google Shape;251;g36cac76f178_0_130"/>
          <p:cNvSpPr txBox="1"/>
          <p:nvPr/>
        </p:nvSpPr>
        <p:spPr>
          <a:xfrm>
            <a:off x="2106677" y="2395862"/>
            <a:ext cx="17835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Sea star</a:t>
            </a:r>
            <a:endParaRPr sz="12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2" name="Google Shape;252;g36cac76f178_0_13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330749" y="1357548"/>
            <a:ext cx="1421434" cy="111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g36cac76f178_0_13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0569" y="2875168"/>
            <a:ext cx="1711200" cy="1272606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36cac76f178_0_130"/>
          <p:cNvSpPr txBox="1"/>
          <p:nvPr/>
        </p:nvSpPr>
        <p:spPr>
          <a:xfrm>
            <a:off x="6245033" y="2396949"/>
            <a:ext cx="17835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Sea urchin</a:t>
            </a:r>
            <a:endParaRPr sz="12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5" name="Google Shape;255;g36cac76f178_0_130"/>
          <p:cNvSpPr txBox="1"/>
          <p:nvPr/>
        </p:nvSpPr>
        <p:spPr>
          <a:xfrm>
            <a:off x="7719449" y="2381079"/>
            <a:ext cx="17835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Sea anemone</a:t>
            </a:r>
            <a:endParaRPr sz="12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7"/>
          <p:cNvSpPr txBox="1"/>
          <p:nvPr/>
        </p:nvSpPr>
        <p:spPr>
          <a:xfrm>
            <a:off x="4922925" y="274450"/>
            <a:ext cx="33861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Google Shape;261;p17" descr="A blue and white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392" y="4860545"/>
            <a:ext cx="549499" cy="159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82818" y="5008099"/>
            <a:ext cx="7467615" cy="243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63" name="Google Shape;263;p17"/>
          <p:cNvGraphicFramePr/>
          <p:nvPr/>
        </p:nvGraphicFramePr>
        <p:xfrm>
          <a:off x="5542621" y="683959"/>
          <a:ext cx="3261800" cy="3951090"/>
        </p:xfrm>
        <a:graphic>
          <a:graphicData uri="http://schemas.openxmlformats.org/drawingml/2006/table">
            <a:tbl>
              <a:tblPr>
                <a:noFill/>
                <a:tableStyleId>{E61EE84C-983E-4A28-A843-F80EA54B4A89}</a:tableStyleId>
              </a:tblPr>
              <a:tblGrid>
                <a:gridCol w="1264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7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55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b="1" u="none" strike="noStrike" cap="none"/>
                        <a:t>KEY (completed sample)</a:t>
                      </a:r>
                      <a:endParaRPr sz="1200" b="1" u="none" strike="noStrike" cap="none" dirty="0"/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b="1" u="none" strike="noStrike" cap="none"/>
                        <a:t>Color</a:t>
                      </a:r>
                      <a:endParaRPr sz="1100" b="1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b="1" u="none" strike="noStrike" cap="none"/>
                        <a:t>What this color represents</a:t>
                      </a:r>
                      <a:endParaRPr sz="1100" b="1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100" u="none" strike="noStrike" cap="none"/>
                        <a:t>White</a:t>
                      </a:r>
                      <a:endParaRPr sz="1100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100" u="none" strike="noStrike" cap="none"/>
                        <a:t>Seamount rock face</a:t>
                      </a:r>
                      <a:endParaRPr sz="1100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100" u="none" strike="noStrike" cap="none"/>
                        <a:t>Gray</a:t>
                      </a:r>
                      <a:endParaRPr sz="1100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100" u="none" strike="noStrike" cap="none"/>
                        <a:t>Rocks/boulders; nooks/crannies</a:t>
                      </a:r>
                      <a:endParaRPr sz="1100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100" u="none" strike="noStrike" cap="none"/>
                        <a:t>Red</a:t>
                      </a:r>
                      <a:endParaRPr sz="1100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100" u="none" strike="noStrike" cap="none"/>
                        <a:t>Deep-sea corals</a:t>
                      </a:r>
                      <a:endParaRPr sz="1100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100" u="none" strike="noStrike" cap="none"/>
                        <a:t>Purple</a:t>
                      </a:r>
                      <a:endParaRPr sz="1100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100" u="none" strike="noStrike" cap="none"/>
                        <a:t>Deep-sea sponges</a:t>
                      </a:r>
                      <a:endParaRPr sz="1100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/>
                        <a:t>Light blue</a:t>
                      </a:r>
                      <a:endParaRPr sz="1200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/>
                        <a:t>Brittle stars</a:t>
                      </a:r>
                      <a:endParaRPr sz="1200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7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/>
                        <a:t>Orange</a:t>
                      </a:r>
                      <a:endParaRPr sz="1200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/>
                        <a:t>Feather stars</a:t>
                      </a:r>
                      <a:endParaRPr sz="1200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7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/>
                        <a:t>Brown</a:t>
                      </a:r>
                      <a:endParaRPr sz="1200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/>
                        <a:t>Squat lobsters</a:t>
                      </a:r>
                      <a:endParaRPr sz="1200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7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/>
                        <a:t>Dark blue</a:t>
                      </a:r>
                      <a:endParaRPr sz="1200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/>
                        <a:t>Anemones</a:t>
                      </a:r>
                      <a:endParaRPr sz="1200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64" name="Google Shape;264;p17" descr="A blue triangle with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25513" y="327666"/>
            <a:ext cx="331860" cy="28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7" descr="A blue triangle with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83075" y="327666"/>
            <a:ext cx="331860" cy="28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7" descr="A blue triangle with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3863" y="327666"/>
            <a:ext cx="331860" cy="28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84651" y="327666"/>
            <a:ext cx="331860" cy="28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7164" y="327666"/>
            <a:ext cx="331860" cy="28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78113" y="327666"/>
            <a:ext cx="331860" cy="28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35439" y="327666"/>
            <a:ext cx="331860" cy="28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86227" y="327666"/>
            <a:ext cx="331860" cy="2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804296" y="4304946"/>
            <a:ext cx="331860" cy="28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7" descr="A blue triangle with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2384" y="894354"/>
            <a:ext cx="334930" cy="29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7" descr="A blue triangle with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53342" y="894354"/>
            <a:ext cx="334930" cy="29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7" descr="A blue triangle with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64300" y="894354"/>
            <a:ext cx="334930" cy="29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75258" y="894354"/>
            <a:ext cx="334930" cy="290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7" descr="A blue triangle with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7926" y="1462166"/>
            <a:ext cx="334930" cy="29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46094" y="1462166"/>
            <a:ext cx="334930" cy="290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94685" y="1462166"/>
            <a:ext cx="334930" cy="290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25507" y="1462166"/>
            <a:ext cx="334930" cy="290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7" descr="A blue triangle with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40431" y="3748868"/>
            <a:ext cx="334930" cy="29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57693" y="3748868"/>
            <a:ext cx="334930" cy="290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50525" y="3171566"/>
            <a:ext cx="334930" cy="290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69765" y="3171566"/>
            <a:ext cx="334929" cy="290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7" descr="A blue triangle with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18027" y="2611149"/>
            <a:ext cx="334930" cy="29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7" descr="A blue triangle with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77155" y="2611149"/>
            <a:ext cx="334930" cy="29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7" descr="A blue triangle with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6284" y="2611149"/>
            <a:ext cx="334930" cy="29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95413" y="2611149"/>
            <a:ext cx="334929" cy="290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20252" y="2026301"/>
            <a:ext cx="334930" cy="290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93162" y="2026301"/>
            <a:ext cx="334929" cy="290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15501" y="309504"/>
            <a:ext cx="5302034" cy="459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"/>
          <p:cNvSpPr txBox="1"/>
          <p:nvPr/>
        </p:nvSpPr>
        <p:spPr>
          <a:xfrm>
            <a:off x="810841" y="3237525"/>
            <a:ext cx="4124400" cy="14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Voyage to the Ridge, 2022 </a:t>
            </a:r>
            <a:r>
              <a:rPr lang="en" sz="1400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(Dive 8)</a:t>
            </a: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0" i="1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NOAA Ocean Exploration</a:t>
            </a:r>
            <a:endParaRPr sz="1400" b="0" i="1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sng" strike="noStrike" cap="none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Video</a:t>
            </a:r>
            <a:r>
              <a:rPr lang="en" sz="1400" b="0" i="0" u="none" strike="noStrike" cap="none" dirty="0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400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(play without audio)</a:t>
            </a: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sng" strike="noStrike" cap="none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Image</a:t>
            </a:r>
            <a:endParaRPr sz="1400" b="0" i="0" u="none" strike="noStrike" cap="none" dirty="0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1" name="Google Shape;61;p2">
            <a:hlinkClick r:id="rId3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4633" y="1396156"/>
            <a:ext cx="3273540" cy="184136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2"/>
          <p:cNvSpPr txBox="1"/>
          <p:nvPr/>
        </p:nvSpPr>
        <p:spPr>
          <a:xfrm>
            <a:off x="4603405" y="3237525"/>
            <a:ext cx="4697992" cy="1396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Underwater Forests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1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NOAA National Ocean Service</a:t>
            </a:r>
            <a:endParaRPr sz="1400" b="0" i="1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sng" strike="noStrike" cap="none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Video</a:t>
            </a:r>
            <a:r>
              <a:rPr lang="en" sz="1400" b="0" i="0" u="none" strike="noStrike" cap="none" dirty="0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400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(play without audio)</a:t>
            </a: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sng" strike="noStrike" cap="none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7"/>
              </a:rPr>
              <a:t>Image</a:t>
            </a:r>
            <a:endParaRPr sz="1400" b="0" i="0" u="none" strike="noStrike" cap="none" dirty="0">
              <a:solidFill>
                <a:srgbClr val="98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3" name="Google Shape;63;p2">
            <a:hlinkClick r:id="rId6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59581" y="1396157"/>
            <a:ext cx="3240584" cy="181546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2"/>
          <p:cNvSpPr txBox="1">
            <a:spLocks noGrp="1"/>
          </p:cNvSpPr>
          <p:nvPr>
            <p:ph type="title"/>
          </p:nvPr>
        </p:nvSpPr>
        <p:spPr>
          <a:xfrm>
            <a:off x="1573225" y="283650"/>
            <a:ext cx="7406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 dirty="0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rPr>
              <a:t>Introduction: Sandy Seafloor and Kelp Forest</a:t>
            </a:r>
            <a:endParaRPr b="1" dirty="0">
              <a:solidFill>
                <a:srgbClr val="00B0F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8"/>
          <p:cNvSpPr txBox="1">
            <a:spLocks noGrp="1"/>
          </p:cNvSpPr>
          <p:nvPr>
            <p:ph type="body" idx="1"/>
          </p:nvPr>
        </p:nvSpPr>
        <p:spPr>
          <a:xfrm>
            <a:off x="206125" y="1477069"/>
            <a:ext cx="4839600" cy="17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Char char="●"/>
            </a:pPr>
            <a:r>
              <a:rPr lang="en" sz="1600" b="1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Could you keep going with more triangles? </a:t>
            </a:r>
            <a:endParaRPr sz="1600" b="1" i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Watch this video</a:t>
            </a:r>
            <a:endParaRPr sz="14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3716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</a:pPr>
            <a:r>
              <a:rPr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Coral in Concert</a:t>
            </a: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(5:09) 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371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1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NOAA Ocean Exploration </a:t>
            </a:r>
            <a:endParaRPr sz="1100" i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 sz="14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7" name="Google Shape;297;p18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69188" y="1176494"/>
            <a:ext cx="3797950" cy="209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8" descr="A blue and white logo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1392" y="4860545"/>
            <a:ext cx="549499" cy="159694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8"/>
          <p:cNvSpPr txBox="1"/>
          <p:nvPr/>
        </p:nvSpPr>
        <p:spPr>
          <a:xfrm>
            <a:off x="206124" y="3575561"/>
            <a:ext cx="5936095" cy="922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Arial"/>
              <a:buChar char="•"/>
            </a:pPr>
            <a:r>
              <a:rPr lang="en" sz="1600" b="1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 could even smaller triangles in your model represent?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20446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Arial"/>
              <a:buNone/>
            </a:pPr>
            <a:endParaRPr sz="1600" b="1" i="1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Arial"/>
              <a:buChar char="•"/>
            </a:pPr>
            <a:r>
              <a:rPr lang="en" sz="1600" b="1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How does this model mimic a real habitat?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p18"/>
          <p:cNvPicPr preferRelativeResize="0"/>
          <p:nvPr/>
        </p:nvPicPr>
        <p:blipFill rotWithShape="1">
          <a:blip r:embed="rId7">
            <a:alphaModFix/>
          </a:blip>
          <a:srcRect l="85818"/>
          <a:stretch/>
        </p:blipFill>
        <p:spPr>
          <a:xfrm rot="10800000">
            <a:off x="6840579" y="3634853"/>
            <a:ext cx="1432418" cy="1188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9"/>
          <p:cNvSpPr txBox="1"/>
          <p:nvPr/>
        </p:nvSpPr>
        <p:spPr>
          <a:xfrm>
            <a:off x="274800" y="1376819"/>
            <a:ext cx="85944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Roboto"/>
              <a:buChar char="●"/>
            </a:pPr>
            <a:r>
              <a:rPr lang="en"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Can you illustrate the increasing complexity of the habitat/community you built with a word diagram?</a:t>
            </a: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1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7" name="Google Shape;307;p19"/>
          <p:cNvSpPr txBox="1"/>
          <p:nvPr/>
        </p:nvSpPr>
        <p:spPr>
          <a:xfrm>
            <a:off x="420367" y="1952562"/>
            <a:ext cx="1462200" cy="1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</a:t>
            </a:r>
            <a:r>
              <a:rPr lang="en" sz="13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  </a:t>
            </a:r>
            <a:r>
              <a:rPr lang="en" sz="14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Example:</a:t>
            </a:r>
            <a:endParaRPr sz="1400" b="0" i="1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8" name="Google Shape;308;p19"/>
          <p:cNvSpPr txBox="1">
            <a:spLocks noGrp="1"/>
          </p:cNvSpPr>
          <p:nvPr>
            <p:ph type="title"/>
          </p:nvPr>
        </p:nvSpPr>
        <p:spPr>
          <a:xfrm>
            <a:off x="1429299" y="367482"/>
            <a:ext cx="599173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 b="1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rPr>
              <a:t>Put the Pieces Together</a:t>
            </a:r>
            <a:endParaRPr sz="3000" b="1" dirty="0">
              <a:solidFill>
                <a:srgbClr val="00B0F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9" name="Google Shape;309;p19" descr="A diagram of a bird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2577" y="2029385"/>
            <a:ext cx="6431006" cy="1952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0"/>
          <p:cNvSpPr txBox="1">
            <a:spLocks noGrp="1"/>
          </p:cNvSpPr>
          <p:nvPr>
            <p:ph type="title"/>
          </p:nvPr>
        </p:nvSpPr>
        <p:spPr>
          <a:xfrm>
            <a:off x="1475329" y="296918"/>
            <a:ext cx="630553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 b="1" dirty="0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rPr>
              <a:t>What did we learn/observe?</a:t>
            </a:r>
            <a:endParaRPr sz="3000" b="1" dirty="0">
              <a:solidFill>
                <a:srgbClr val="00B0F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5" name="Google Shape;315;p20"/>
          <p:cNvSpPr txBox="1">
            <a:spLocks noGrp="1"/>
          </p:cNvSpPr>
          <p:nvPr>
            <p:ph type="body" idx="1"/>
          </p:nvPr>
        </p:nvSpPr>
        <p:spPr>
          <a:xfrm>
            <a:off x="441337" y="1506096"/>
            <a:ext cx="8629870" cy="1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b="1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 did you learn about seamounts as habitat?</a:t>
            </a:r>
            <a:endParaRPr b="1" i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b="1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 did you learn about deep-sea corals and sponges?</a:t>
            </a:r>
            <a:endParaRPr b="1" i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b="1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 did you learn about available space in a habitat/habitat complexity?</a:t>
            </a:r>
            <a:endParaRPr b="1" i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b="1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 would likely happen if the corals and/or the sponges were removed from this habitat?</a:t>
            </a:r>
            <a:endParaRPr b="1" i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6" name="Google Shape;316;p20"/>
          <p:cNvSpPr txBox="1"/>
          <p:nvPr/>
        </p:nvSpPr>
        <p:spPr>
          <a:xfrm>
            <a:off x="441337" y="3927016"/>
            <a:ext cx="7462500" cy="10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1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 are the limitations of this model?</a:t>
            </a:r>
            <a:endParaRPr sz="1800" b="1" i="1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17" name="Google Shape;317;p20"/>
          <p:cNvCxnSpPr/>
          <p:nvPr/>
        </p:nvCxnSpPr>
        <p:spPr>
          <a:xfrm>
            <a:off x="610849" y="3840598"/>
            <a:ext cx="7652400" cy="0"/>
          </a:xfrm>
          <a:prstGeom prst="straightConnector1">
            <a:avLst/>
          </a:prstGeom>
          <a:noFill/>
          <a:ln w="38100" cap="flat" cmpd="sng">
            <a:solidFill>
              <a:srgbClr val="D6D6D6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1"/>
          <p:cNvSpPr txBox="1">
            <a:spLocks noGrp="1"/>
          </p:cNvSpPr>
          <p:nvPr>
            <p:ph type="title"/>
          </p:nvPr>
        </p:nvSpPr>
        <p:spPr>
          <a:xfrm>
            <a:off x="1420834" y="341792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 b="1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rPr>
              <a:t>Put the Pieces Together</a:t>
            </a:r>
            <a:endParaRPr sz="3000" b="1" dirty="0">
              <a:solidFill>
                <a:srgbClr val="00B0F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3" name="Google Shape;323;p21"/>
          <p:cNvSpPr txBox="1">
            <a:spLocks noGrp="1"/>
          </p:cNvSpPr>
          <p:nvPr>
            <p:ph type="body" idx="1"/>
          </p:nvPr>
        </p:nvSpPr>
        <p:spPr>
          <a:xfrm>
            <a:off x="372350" y="1385300"/>
            <a:ext cx="8439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600" b="1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Consider how the term Rugosity applies to a real seamount.</a:t>
            </a:r>
            <a:endParaRPr sz="1600" b="1" i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 sz="14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Rugose: </a:t>
            </a: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	wrinkled or ridged surface</a:t>
            </a:r>
            <a:endParaRPr sz="14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4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Rugosity:  </a:t>
            </a: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	refers to the quality or state of being wrinkled, rough, or having a wrinkled or                       </a:t>
            </a:r>
            <a:endParaRPr sz="14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         	ridged surface</a:t>
            </a:r>
            <a:endParaRPr sz="14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endParaRPr sz="1600" b="1" i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2"/>
          <p:cNvSpPr txBox="1"/>
          <p:nvPr/>
        </p:nvSpPr>
        <p:spPr>
          <a:xfrm>
            <a:off x="1291450" y="1970450"/>
            <a:ext cx="411600" cy="155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22"/>
          <p:cNvSpPr txBox="1"/>
          <p:nvPr/>
        </p:nvSpPr>
        <p:spPr>
          <a:xfrm>
            <a:off x="7837725" y="1764725"/>
            <a:ext cx="664200" cy="145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22"/>
          <p:cNvSpPr txBox="1"/>
          <p:nvPr/>
        </p:nvSpPr>
        <p:spPr>
          <a:xfrm>
            <a:off x="527400" y="1226838"/>
            <a:ext cx="8159400" cy="9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Consider the habitat you just explored.</a:t>
            </a: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Using the “substrate” provided, draw a more realistic version of the elements/organisms in this habitat.</a:t>
            </a: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Label all items included.</a:t>
            </a: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1" name="Google Shape;331;p22"/>
          <p:cNvSpPr txBox="1">
            <a:spLocks noGrp="1"/>
          </p:cNvSpPr>
          <p:nvPr>
            <p:ph type="title"/>
          </p:nvPr>
        </p:nvSpPr>
        <p:spPr>
          <a:xfrm>
            <a:off x="1429300" y="367482"/>
            <a:ext cx="491411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 b="1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rPr>
              <a:t>Seamount Substrate</a:t>
            </a:r>
            <a:endParaRPr sz="3000" b="1" dirty="0">
              <a:solidFill>
                <a:srgbClr val="00B0F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2" name="Google Shape;332;p22" descr="A black background with a black squar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692540" y="337471"/>
            <a:ext cx="1973881" cy="7074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8"/>
          <p:cNvSpPr txBox="1"/>
          <p:nvPr/>
        </p:nvSpPr>
        <p:spPr>
          <a:xfrm>
            <a:off x="1449100" y="230150"/>
            <a:ext cx="7378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700" b="1" i="0" u="none" strike="noStrike" cap="none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rPr>
              <a:t>Seamount Substrate: Sample of Student Work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p28" title="IMG_529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4375" y="1115400"/>
            <a:ext cx="5275249" cy="3956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3"/>
          <p:cNvSpPr txBox="1"/>
          <p:nvPr/>
        </p:nvSpPr>
        <p:spPr>
          <a:xfrm>
            <a:off x="171450" y="1552400"/>
            <a:ext cx="8264700" cy="1671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If you have not already, show the full </a:t>
            </a:r>
            <a:r>
              <a:rPr lang="en" sz="1400" b="0" i="0" u="sng" strike="noStrike" cap="none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Coral in Concert</a:t>
            </a:r>
            <a:r>
              <a:rPr lang="en" sz="1400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video.</a:t>
            </a: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0" i="0" u="sng" strike="noStrike" cap="none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Aleutians Bound</a:t>
            </a:r>
            <a:r>
              <a:rPr lang="en" sz="1400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(4:36) </a:t>
            </a:r>
            <a:r>
              <a:rPr lang="en" sz="1400" b="0" i="1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NOAA Ocean Exploration </a:t>
            </a:r>
            <a:endParaRPr sz="1400" b="0" i="1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0" i="1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0 - 0:52 = corals, 0:53 - 2:03 = geology as substrate</a:t>
            </a:r>
            <a:endParaRPr sz="1400" b="0" i="1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sng" strike="noStrike" cap="none" dirty="0">
                <a:solidFill>
                  <a:srgbClr val="2AA8B5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Stunning Biodiversity in Palau’s Deep Sea</a:t>
            </a:r>
            <a:r>
              <a:rPr lang="en" sz="1400" b="0" i="0" u="none" strike="noStrike" cap="none" dirty="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(7:21) </a:t>
            </a:r>
            <a:r>
              <a:rPr lang="en" sz="1400" b="0" i="1" u="none" strike="noStrike" cap="none" dirty="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Ocean Exploration Trust</a:t>
            </a:r>
            <a:endParaRPr sz="1400" b="0" i="1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3716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0" i="1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1:56 - 2:57 = corals as ecosystem engineers</a:t>
            </a:r>
            <a:endParaRPr sz="1400" b="0" i="1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0" i="0" u="sng" strike="noStrike" cap="none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6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Deep-Sea Dialogues - Seamounts</a:t>
            </a:r>
            <a:r>
              <a:rPr lang="en" sz="1400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(7:57)</a:t>
            </a:r>
            <a:r>
              <a:rPr lang="en" sz="1400" b="0" i="1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NOAA Ocean Exploration</a:t>
            </a:r>
            <a:r>
              <a:rPr lang="en" sz="1400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4" name="Google Shape;344;p23"/>
          <p:cNvSpPr txBox="1">
            <a:spLocks noGrp="1"/>
          </p:cNvSpPr>
          <p:nvPr>
            <p:ph type="title"/>
          </p:nvPr>
        </p:nvSpPr>
        <p:spPr>
          <a:xfrm>
            <a:off x="1429299" y="367482"/>
            <a:ext cx="599173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 b="1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rPr>
              <a:t>Optional Wrap-Up Videos</a:t>
            </a:r>
            <a:endParaRPr sz="3000" b="1" dirty="0">
              <a:solidFill>
                <a:srgbClr val="00B0F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5" name="Google Shape;345;p23" title="Aleutian bound screen grab.jpg">
            <a:hlinkClick r:id="rId4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9371" y="3288313"/>
            <a:ext cx="2935024" cy="150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3">
            <a:hlinkClick r:id="rId6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58286" y="3288324"/>
            <a:ext cx="2822389" cy="150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6"/>
          <p:cNvSpPr txBox="1">
            <a:spLocks noGrp="1"/>
          </p:cNvSpPr>
          <p:nvPr>
            <p:ph type="title"/>
          </p:nvPr>
        </p:nvSpPr>
        <p:spPr>
          <a:xfrm>
            <a:off x="1429300" y="367482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 b="1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rPr>
              <a:t>Extension: Million Mounds Coral Complex</a:t>
            </a:r>
            <a:endParaRPr sz="2320" b="1" dirty="0">
              <a:solidFill>
                <a:srgbClr val="00B0F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2" name="Google Shape;352;p26"/>
          <p:cNvSpPr txBox="1"/>
          <p:nvPr/>
        </p:nvSpPr>
        <p:spPr>
          <a:xfrm>
            <a:off x="-497192" y="1585326"/>
            <a:ext cx="736920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400" b="0" i="0" u="sng" strike="noStrike" cap="none" dirty="0">
                <a:solidFill>
                  <a:srgbClr val="2AA8B5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Ancient Coral Gardens</a:t>
            </a:r>
            <a:r>
              <a:rPr lang="en" sz="1400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(3:27) </a:t>
            </a:r>
            <a:r>
              <a:rPr lang="en" sz="1400" b="0" i="1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NOAA Ocean Exploration</a:t>
            </a:r>
            <a:r>
              <a:rPr lang="en" sz="1400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3716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</a:pPr>
            <a:r>
              <a:rPr lang="en" sz="1400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Full video of habitat and organisms </a:t>
            </a: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sng" strike="noStrike" cap="none" dirty="0">
                <a:solidFill>
                  <a:srgbClr val="2AA8B5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Finding a Previous Undetected Coral Reef</a:t>
            </a:r>
            <a:r>
              <a:rPr lang="en" sz="1400" b="0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 (2:15) </a:t>
            </a:r>
            <a:r>
              <a:rPr lang="en" sz="1400" b="0" i="1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NOAA Ocean Exploration</a:t>
            </a:r>
            <a:endParaRPr sz="14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26"/>
          <p:cNvSpPr txBox="1"/>
          <p:nvPr/>
        </p:nvSpPr>
        <p:spPr>
          <a:xfrm>
            <a:off x="392426" y="4224016"/>
            <a:ext cx="50343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Background information:</a:t>
            </a:r>
            <a:r>
              <a:rPr lang="en"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400" b="0" i="0" u="sng" strike="noStrike" cap="non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Million Mounds coral complex</a:t>
            </a:r>
            <a:endParaRPr sz="1400" b="0" i="0" u="none" strike="noStrike" cap="none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4" name="Google Shape;354;p26"/>
          <p:cNvSpPr txBox="1"/>
          <p:nvPr/>
        </p:nvSpPr>
        <p:spPr>
          <a:xfrm>
            <a:off x="8517046" y="3199520"/>
            <a:ext cx="58881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5" name="Google Shape;355;p26" descr="A close-up of a green object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6280" y="2697775"/>
            <a:ext cx="8434794" cy="1390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6" descr="A topographical map of a mountain range"/>
          <p:cNvPicPr preferRelativeResize="0"/>
          <p:nvPr/>
        </p:nvPicPr>
        <p:blipFill rotWithShape="1">
          <a:blip r:embed="rId7">
            <a:alphaModFix/>
          </a:blip>
          <a:srcRect t="4325" r="41061" b="14644"/>
          <a:stretch/>
        </p:blipFill>
        <p:spPr>
          <a:xfrm>
            <a:off x="516280" y="2677055"/>
            <a:ext cx="1779880" cy="1088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6"/>
          <p:cNvPicPr preferRelativeResize="0"/>
          <p:nvPr/>
        </p:nvPicPr>
        <p:blipFill rotWithShape="1">
          <a:blip r:embed="rId8">
            <a:alphaModFix/>
          </a:blip>
          <a:srcRect l="6335" t="9214" r="14650" b="26333"/>
          <a:stretch/>
        </p:blipFill>
        <p:spPr>
          <a:xfrm>
            <a:off x="2558438" y="2677055"/>
            <a:ext cx="1779881" cy="1088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6"/>
          <p:cNvPicPr preferRelativeResize="0"/>
          <p:nvPr/>
        </p:nvPicPr>
        <p:blipFill rotWithShape="1">
          <a:blip r:embed="rId9">
            <a:alphaModFix/>
          </a:blip>
          <a:srcRect l="4028" r="4028"/>
          <a:stretch/>
        </p:blipFill>
        <p:spPr>
          <a:xfrm>
            <a:off x="4647801" y="2677055"/>
            <a:ext cx="1779881" cy="1088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6"/>
          <p:cNvPicPr preferRelativeResize="0"/>
          <p:nvPr/>
        </p:nvPicPr>
        <p:blipFill rotWithShape="1">
          <a:blip r:embed="rId10">
            <a:alphaModFix/>
          </a:blip>
          <a:srcRect l="7473" r="7471"/>
          <a:stretch/>
        </p:blipFill>
        <p:spPr>
          <a:xfrm>
            <a:off x="6737165" y="2672732"/>
            <a:ext cx="1779881" cy="1088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6cb1a27458_0_69"/>
          <p:cNvSpPr txBox="1"/>
          <p:nvPr/>
        </p:nvSpPr>
        <p:spPr>
          <a:xfrm>
            <a:off x="274800" y="1376819"/>
            <a:ext cx="85944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Roboto"/>
              <a:buChar char="●"/>
            </a:pPr>
            <a:r>
              <a:rPr lang="en"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Can you illustrate the increasing complexity of the habitat you built with a word diagram?</a:t>
            </a: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1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5" name="Google Shape;365;g36cb1a27458_0_69"/>
          <p:cNvSpPr txBox="1"/>
          <p:nvPr/>
        </p:nvSpPr>
        <p:spPr>
          <a:xfrm>
            <a:off x="659522" y="1952562"/>
            <a:ext cx="7081777" cy="404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 of complexity at different </a:t>
            </a:r>
            <a:r>
              <a:rPr lang="en" sz="1400" b="0" i="1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scales</a:t>
            </a:r>
            <a:r>
              <a:rPr lang="en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as we zoom in on a habitat:</a:t>
            </a:r>
            <a:endParaRPr sz="1400" b="0" i="1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6" name="Google Shape;366;g36cb1a27458_0_69"/>
          <p:cNvSpPr txBox="1"/>
          <p:nvPr/>
        </p:nvSpPr>
        <p:spPr>
          <a:xfrm>
            <a:off x="2500424" y="4521371"/>
            <a:ext cx="6230700" cy="3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Image source: https://archive.oceanexplorer.noaa.gov/okeanos/explorations/10index/logs/photolog/photolog.html#</a:t>
            </a:r>
            <a:endParaRPr sz="9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7" name="Google Shape;367;g36cb1a27458_0_69"/>
          <p:cNvSpPr txBox="1">
            <a:spLocks noGrp="1"/>
          </p:cNvSpPr>
          <p:nvPr>
            <p:ph type="title"/>
          </p:nvPr>
        </p:nvSpPr>
        <p:spPr>
          <a:xfrm>
            <a:off x="1429299" y="367482"/>
            <a:ext cx="5991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 b="1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rPr>
              <a:t>Extension: Seamounts</a:t>
            </a:r>
            <a:endParaRPr sz="3000" b="1" dirty="0">
              <a:solidFill>
                <a:srgbClr val="00B0F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8" name="Google Shape;368;g36cb1a27458_0_69" descr="A close-up of a coral reef"/>
          <p:cNvPicPr preferRelativeResize="0"/>
          <p:nvPr/>
        </p:nvPicPr>
        <p:blipFill rotWithShape="1">
          <a:blip r:embed="rId3">
            <a:alphaModFix/>
          </a:blip>
          <a:srcRect t="23902"/>
          <a:stretch/>
        </p:blipFill>
        <p:spPr>
          <a:xfrm>
            <a:off x="659522" y="2901577"/>
            <a:ext cx="7824956" cy="1524433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g36cb1a27458_0_69"/>
          <p:cNvSpPr txBox="1"/>
          <p:nvPr/>
        </p:nvSpPr>
        <p:spPr>
          <a:xfrm>
            <a:off x="8436702" y="3302820"/>
            <a:ext cx="588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g36cb1a27458_0_69"/>
          <p:cNvSpPr txBox="1"/>
          <p:nvPr/>
        </p:nvSpPr>
        <p:spPr>
          <a:xfrm>
            <a:off x="726929" y="2313773"/>
            <a:ext cx="8034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Seamounts </a:t>
            </a:r>
            <a:r>
              <a:rPr lang="en" sz="1300" b="1" i="0" u="none" strike="noStrike" cap="none" dirty="0">
                <a:solidFill>
                  <a:srgbClr val="FCA23A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</a:t>
            </a:r>
            <a:r>
              <a:rPr lang="en" sz="13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Seamount </a:t>
            </a:r>
            <a:r>
              <a:rPr lang="en" sz="1300" b="1" i="0" u="none" strike="noStrike" cap="none" dirty="0">
                <a:solidFill>
                  <a:srgbClr val="FCA23A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</a:t>
            </a:r>
            <a:r>
              <a:rPr lang="en" sz="13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Rocky outcropping of a seamount covered in corals and other organisms </a:t>
            </a:r>
            <a:r>
              <a:rPr lang="en" sz="1300" b="1" i="0" u="none" strike="noStrike" cap="none" dirty="0">
                <a:solidFill>
                  <a:srgbClr val="FCA23A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</a:t>
            </a:r>
            <a:r>
              <a:rPr lang="en" sz="1300" b="1" i="0" u="none" strike="noStrike" cap="none" baseline="30000" dirty="0">
                <a:solidFill>
                  <a:srgbClr val="FAA63B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 </a:t>
            </a:r>
            <a:r>
              <a:rPr lang="en" sz="13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Coral branch covered in feather stars and brittle stars </a:t>
            </a:r>
            <a:r>
              <a:rPr lang="en" sz="1300" b="1" i="0" u="none" strike="noStrike" cap="none" dirty="0">
                <a:solidFill>
                  <a:srgbClr val="FCA23A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</a:t>
            </a:r>
            <a:r>
              <a:rPr lang="en" sz="13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Arms of a feather star</a:t>
            </a:r>
            <a:r>
              <a:rPr lang="en" sz="1300" b="1" i="0" u="none" strike="noStrike" cap="none" dirty="0">
                <a:solidFill>
                  <a:srgbClr val="FAA63B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27" descr="A grey triangle with white background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9257" y="3479132"/>
            <a:ext cx="1331965" cy="1153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7" descr="A grey triangle with white background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1605" y="477574"/>
            <a:ext cx="2753868" cy="238506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27"/>
          <p:cNvSpPr txBox="1"/>
          <p:nvPr/>
        </p:nvSpPr>
        <p:spPr>
          <a:xfrm>
            <a:off x="6436807" y="766750"/>
            <a:ext cx="3591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27"/>
          <p:cNvSpPr txBox="1"/>
          <p:nvPr/>
        </p:nvSpPr>
        <p:spPr>
          <a:xfrm>
            <a:off x="399675" y="1466975"/>
            <a:ext cx="3591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27"/>
          <p:cNvSpPr txBox="1">
            <a:spLocks noGrp="1"/>
          </p:cNvSpPr>
          <p:nvPr>
            <p:ph type="title"/>
          </p:nvPr>
        </p:nvSpPr>
        <p:spPr>
          <a:xfrm>
            <a:off x="269873" y="3948700"/>
            <a:ext cx="2117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 b="1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rPr>
              <a:t>Triangle Templates</a:t>
            </a:r>
            <a:endParaRPr sz="3000" b="1" dirty="0">
              <a:solidFill>
                <a:srgbClr val="00B0F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80" name="Google Shape;38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6385" y="5008099"/>
            <a:ext cx="7467615" cy="24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7" descr="A red triangle with white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36805" y="4053595"/>
            <a:ext cx="669036" cy="57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19035" y="4053595"/>
            <a:ext cx="669036" cy="57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16216" y="4348422"/>
            <a:ext cx="328420" cy="284293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27"/>
          <p:cNvSpPr txBox="1"/>
          <p:nvPr/>
        </p:nvSpPr>
        <p:spPr>
          <a:xfrm>
            <a:off x="4007770" y="3634664"/>
            <a:ext cx="6360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27"/>
          <p:cNvSpPr txBox="1"/>
          <p:nvPr/>
        </p:nvSpPr>
        <p:spPr>
          <a:xfrm>
            <a:off x="6198307" y="3634664"/>
            <a:ext cx="11952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9 (total)</a:t>
            </a: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7"/>
          <p:cNvSpPr txBox="1"/>
          <p:nvPr/>
        </p:nvSpPr>
        <p:spPr>
          <a:xfrm>
            <a:off x="7808636" y="4053595"/>
            <a:ext cx="6360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27</a:t>
            </a: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2105" y="349207"/>
            <a:ext cx="5209376" cy="451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47112" y="1426384"/>
            <a:ext cx="4849775" cy="287027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4"/>
          <p:cNvSpPr txBox="1"/>
          <p:nvPr/>
        </p:nvSpPr>
        <p:spPr>
          <a:xfrm>
            <a:off x="2093072" y="4330387"/>
            <a:ext cx="4768683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sng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https://oceanexplorer.noaa.gov/multimedia/video-playlist-ex2104-oasis/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4"/>
          <p:cNvSpPr txBox="1">
            <a:spLocks noGrp="1"/>
          </p:cNvSpPr>
          <p:nvPr>
            <p:ph type="title"/>
          </p:nvPr>
        </p:nvSpPr>
        <p:spPr>
          <a:xfrm>
            <a:off x="1573222" y="283650"/>
            <a:ext cx="7262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 b="1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rPr>
              <a:t>Learning Procedure : A Protected Oasis</a:t>
            </a:r>
            <a:endParaRPr sz="3000" b="1" dirty="0">
              <a:solidFill>
                <a:srgbClr val="00B0F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3" descr="A grey triangle with white background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789" y="316443"/>
            <a:ext cx="2753868" cy="238506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3"/>
          <p:cNvSpPr txBox="1">
            <a:spLocks noGrp="1"/>
          </p:cNvSpPr>
          <p:nvPr>
            <p:ph type="title"/>
          </p:nvPr>
        </p:nvSpPr>
        <p:spPr>
          <a:xfrm>
            <a:off x="269872" y="4448572"/>
            <a:ext cx="3979095" cy="893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 b="1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rPr>
              <a:t>Triangle Templates</a:t>
            </a:r>
            <a:endParaRPr sz="3000" b="1" dirty="0">
              <a:solidFill>
                <a:srgbClr val="00B0F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4" name="Google Shape;39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6385" y="5008099"/>
            <a:ext cx="7467615" cy="24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" descr="A grey triangle with white background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2633" y="198413"/>
            <a:ext cx="1331965" cy="1153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" descr="A grey triangle with white background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8059" y="198413"/>
            <a:ext cx="1331965" cy="1153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3" descr="A grey triangle with white background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3486" y="198413"/>
            <a:ext cx="1331965" cy="11535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8" name="Google Shape;398;p3"/>
          <p:cNvGrpSpPr/>
          <p:nvPr/>
        </p:nvGrpSpPr>
        <p:grpSpPr>
          <a:xfrm>
            <a:off x="6872071" y="775204"/>
            <a:ext cx="2035836" cy="579120"/>
            <a:chOff x="6888448" y="277521"/>
            <a:chExt cx="2035836" cy="579120"/>
          </a:xfrm>
        </p:grpSpPr>
        <p:pic>
          <p:nvPicPr>
            <p:cNvPr id="399" name="Google Shape;399;p3" descr="A red triangle with white background&#10;&#10;AI-generated content may be incorrect.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88448" y="277521"/>
              <a:ext cx="669036" cy="579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0" name="Google Shape;400;p3" descr="A red triangle with white background&#10;&#10;AI-generated content may be incorrect.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571848" y="277521"/>
              <a:ext cx="669036" cy="579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" name="Google Shape;401;p3" descr="A red triangle with white background&#10;&#10;AI-generated content may be incorrect.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255248" y="277521"/>
              <a:ext cx="669036" cy="57912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2" name="Google Shape;40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62541" y="1450369"/>
            <a:ext cx="669036" cy="57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41102" y="1450369"/>
            <a:ext cx="669036" cy="57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19663" y="1450369"/>
            <a:ext cx="669036" cy="57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98224" y="1450369"/>
            <a:ext cx="669036" cy="57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76785" y="1450369"/>
            <a:ext cx="669036" cy="57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99924" y="2137780"/>
            <a:ext cx="669036" cy="57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83323" y="2137780"/>
            <a:ext cx="669036" cy="57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66722" y="2137780"/>
            <a:ext cx="669036" cy="57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50122" y="2137780"/>
            <a:ext cx="669036" cy="5791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1" name="Google Shape;411;p3"/>
          <p:cNvGrpSpPr/>
          <p:nvPr/>
        </p:nvGrpSpPr>
        <p:grpSpPr>
          <a:xfrm>
            <a:off x="6872071" y="1456492"/>
            <a:ext cx="2035836" cy="579120"/>
            <a:chOff x="6888448" y="277521"/>
            <a:chExt cx="2035836" cy="579120"/>
          </a:xfrm>
        </p:grpSpPr>
        <p:pic>
          <p:nvPicPr>
            <p:cNvPr id="412" name="Google Shape;412;p3" descr="A red triangle with white background&#10;&#10;AI-generated content may be incorrect.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88448" y="277521"/>
              <a:ext cx="669036" cy="579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Google Shape;413;p3" descr="A red triangle with white background&#10;&#10;AI-generated content may be incorrect.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571848" y="277521"/>
              <a:ext cx="669036" cy="579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Google Shape;414;p3" descr="A red triangle with white background&#10;&#10;AI-generated content may be incorrect.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255248" y="277521"/>
              <a:ext cx="669036" cy="5791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5" name="Google Shape;415;p3"/>
          <p:cNvGrpSpPr/>
          <p:nvPr/>
        </p:nvGrpSpPr>
        <p:grpSpPr>
          <a:xfrm>
            <a:off x="6872071" y="2137780"/>
            <a:ext cx="2035836" cy="579120"/>
            <a:chOff x="6888448" y="277521"/>
            <a:chExt cx="2035836" cy="579120"/>
          </a:xfrm>
        </p:grpSpPr>
        <p:pic>
          <p:nvPicPr>
            <p:cNvPr id="416" name="Google Shape;416;p3" descr="A red triangle with white background&#10;&#10;AI-generated content may be incorrect.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88448" y="277521"/>
              <a:ext cx="669036" cy="579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7" name="Google Shape;417;p3" descr="A red triangle with white background&#10;&#10;AI-generated content may be incorrect.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571848" y="277521"/>
              <a:ext cx="669036" cy="579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8" name="Google Shape;418;p3" descr="A red triangle with white background&#10;&#10;AI-generated content may be incorrect.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255248" y="277521"/>
              <a:ext cx="669036" cy="5791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9" name="Google Shape;419;p3"/>
          <p:cNvGrpSpPr/>
          <p:nvPr/>
        </p:nvGrpSpPr>
        <p:grpSpPr>
          <a:xfrm>
            <a:off x="448551" y="3114012"/>
            <a:ext cx="6721413" cy="284293"/>
            <a:chOff x="448551" y="3114012"/>
            <a:chExt cx="6721413" cy="284293"/>
          </a:xfrm>
        </p:grpSpPr>
        <p:pic>
          <p:nvPicPr>
            <p:cNvPr id="420" name="Google Shape;420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48551" y="3114012"/>
              <a:ext cx="328420" cy="2842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1" name="Google Shape;421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40320" y="3114012"/>
              <a:ext cx="328420" cy="2842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2" name="Google Shape;422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432089" y="3114012"/>
              <a:ext cx="328420" cy="2842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" name="Google Shape;423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923858" y="3114012"/>
              <a:ext cx="328420" cy="2842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" name="Google Shape;424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415627" y="3114012"/>
              <a:ext cx="328420" cy="2842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" name="Google Shape;425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907396" y="3114012"/>
              <a:ext cx="328420" cy="2842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" name="Google Shape;426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399165" y="3114012"/>
              <a:ext cx="328420" cy="2842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7" name="Google Shape;427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890934" y="3114012"/>
              <a:ext cx="328420" cy="2842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8" name="Google Shape;428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382703" y="3114012"/>
              <a:ext cx="328420" cy="2842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9" name="Google Shape;429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874472" y="3114012"/>
              <a:ext cx="328420" cy="2842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0" name="Google Shape;430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366241" y="3114012"/>
              <a:ext cx="328420" cy="2842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" name="Google Shape;431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858010" y="3114012"/>
              <a:ext cx="328420" cy="2842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2" name="Google Shape;432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841544" y="3114012"/>
              <a:ext cx="328420" cy="2842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" name="Google Shape;433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349779" y="3114012"/>
              <a:ext cx="328420" cy="28429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4" name="Google Shape;434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8551" y="3562809"/>
            <a:ext cx="328420" cy="28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0320" y="3562809"/>
            <a:ext cx="328420" cy="28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32089" y="3562809"/>
            <a:ext cx="328420" cy="28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23858" y="3562809"/>
            <a:ext cx="328420" cy="28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15627" y="3562809"/>
            <a:ext cx="328420" cy="28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07396" y="3562809"/>
            <a:ext cx="328420" cy="28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99165" y="3562809"/>
            <a:ext cx="328420" cy="28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90934" y="3562809"/>
            <a:ext cx="328420" cy="28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82703" y="3562809"/>
            <a:ext cx="328420" cy="28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74472" y="3562809"/>
            <a:ext cx="328420" cy="28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66241" y="3562809"/>
            <a:ext cx="328420" cy="28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58010" y="3562809"/>
            <a:ext cx="328420" cy="28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49779" y="3562809"/>
            <a:ext cx="328420" cy="284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4"/>
          <p:cNvSpPr txBox="1"/>
          <p:nvPr/>
        </p:nvSpPr>
        <p:spPr>
          <a:xfrm>
            <a:off x="76200" y="3200400"/>
            <a:ext cx="17652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" sz="19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Least Complex</a:t>
            </a:r>
            <a:endParaRPr sz="1900" b="1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Largest scale feature in the ecosystem, what you see when you “zoom out”</a:t>
            </a:r>
            <a:endParaRPr sz="1200" b="1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2" name="Google Shape;452;p24"/>
          <p:cNvSpPr txBox="1"/>
          <p:nvPr/>
        </p:nvSpPr>
        <p:spPr>
          <a:xfrm>
            <a:off x="330200" y="1352278"/>
            <a:ext cx="86361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Sierpinski Triangle</a:t>
            </a:r>
            <a:r>
              <a:rPr lang="en"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- the triangle can be infinitely divided into identical triangles that decrease in size. </a:t>
            </a:r>
            <a:br>
              <a:rPr lang="en"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This makes it a useful tool to model the infinite levels of complexity at multiple scales within natural systems.</a:t>
            </a: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53" name="Google Shape;453;p24"/>
          <p:cNvCxnSpPr>
            <a:stCxn id="451" idx="3"/>
            <a:endCxn id="454" idx="1"/>
          </p:cNvCxnSpPr>
          <p:nvPr/>
        </p:nvCxnSpPr>
        <p:spPr>
          <a:xfrm>
            <a:off x="1841400" y="3619500"/>
            <a:ext cx="57279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454" name="Google Shape;454;p24"/>
          <p:cNvSpPr txBox="1"/>
          <p:nvPr/>
        </p:nvSpPr>
        <p:spPr>
          <a:xfrm>
            <a:off x="7569200" y="3200400"/>
            <a:ext cx="15747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" sz="19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Most</a:t>
            </a:r>
            <a:endParaRPr sz="1900" b="1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" sz="19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Complex</a:t>
            </a:r>
            <a:endParaRPr sz="1900" b="1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Small scale feature in the ecosystem, what you see when you “zoom in”</a:t>
            </a:r>
            <a:endParaRPr sz="1200" b="1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55" name="Google Shape;455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752" y="2145425"/>
            <a:ext cx="8712896" cy="1025047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24"/>
          <p:cNvSpPr txBox="1"/>
          <p:nvPr/>
        </p:nvSpPr>
        <p:spPr>
          <a:xfrm>
            <a:off x="1442000" y="364695"/>
            <a:ext cx="496358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1" i="0" u="none" strike="noStrike" cap="none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rPr>
              <a:t>Optional Extension</a:t>
            </a: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/>
          <p:nvPr/>
        </p:nvSpPr>
        <p:spPr>
          <a:xfrm>
            <a:off x="5351425" y="590950"/>
            <a:ext cx="28671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5"/>
          <p:cNvSpPr txBox="1"/>
          <p:nvPr/>
        </p:nvSpPr>
        <p:spPr>
          <a:xfrm>
            <a:off x="4502714" y="2807234"/>
            <a:ext cx="4021847" cy="44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" sz="1900" b="1" i="0" u="none" strike="noStrike" cap="none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rPr>
              <a:t>Driving Question:</a:t>
            </a:r>
            <a:endParaRPr sz="1900" b="1" i="0" u="none" strike="noStrike" cap="none" dirty="0">
              <a:solidFill>
                <a:srgbClr val="00B0F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1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How can we model the physical and biological complexity of deep-sea ecosystems (like seamounts, or any other habitat)?</a:t>
            </a:r>
            <a:endParaRPr sz="1600" b="1" i="1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8" name="Google Shape;78;p5" descr="A blue and white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392" y="4860545"/>
            <a:ext cx="549499" cy="159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2105" y="349207"/>
            <a:ext cx="5209376" cy="451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82818" y="5008099"/>
            <a:ext cx="7467615" cy="24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"/>
          <p:cNvSpPr txBox="1"/>
          <p:nvPr/>
        </p:nvSpPr>
        <p:spPr>
          <a:xfrm>
            <a:off x="5351425" y="590950"/>
            <a:ext cx="28671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6" name="Google Shape;86;p6"/>
          <p:cNvGraphicFramePr/>
          <p:nvPr/>
        </p:nvGraphicFramePr>
        <p:xfrm>
          <a:off x="5615296" y="91830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{E61EE84C-983E-4A28-A843-F80EA54B4A89}</a:tableStyleId>
              </a:tblPr>
              <a:tblGrid>
                <a:gridCol w="1264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7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KEY</a:t>
                      </a:r>
                      <a:endParaRPr sz="1200" b="1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Color</a:t>
                      </a:r>
                      <a:endParaRPr sz="1100" b="1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What this color represents</a:t>
                      </a:r>
                      <a:endParaRPr sz="1100" b="1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White</a:t>
                      </a:r>
                      <a:endParaRPr sz="1100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100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Gray</a:t>
                      </a:r>
                      <a:endParaRPr sz="1100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100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Red</a:t>
                      </a:r>
                      <a:endParaRPr sz="1100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100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Purple</a:t>
                      </a:r>
                      <a:endParaRPr sz="1100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100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___________</a:t>
                      </a:r>
                      <a:endParaRPr sz="1100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100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7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___________</a:t>
                      </a:r>
                      <a:endParaRPr sz="1100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100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7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___________</a:t>
                      </a:r>
                      <a:endParaRPr sz="1100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7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___________</a:t>
                      </a:r>
                      <a:endParaRPr sz="1100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87" name="Google Shape;87;p6" descr="A blue and white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392" y="4860545"/>
            <a:ext cx="549499" cy="159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82818" y="5008099"/>
            <a:ext cx="7467615" cy="24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2105" y="349207"/>
            <a:ext cx="5209376" cy="451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7"/>
          <p:cNvSpPr txBox="1"/>
          <p:nvPr/>
        </p:nvSpPr>
        <p:spPr>
          <a:xfrm>
            <a:off x="5333675" y="2947050"/>
            <a:ext cx="28671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p7" descr="A blue and white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392" y="4860545"/>
            <a:ext cx="549499" cy="159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82818" y="5008099"/>
            <a:ext cx="7467615" cy="243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7" name="Google Shape;97;p7"/>
          <p:cNvGraphicFramePr/>
          <p:nvPr/>
        </p:nvGraphicFramePr>
        <p:xfrm>
          <a:off x="5623271" y="91830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{E61EE84C-983E-4A28-A843-F80EA54B4A89}</a:tableStyleId>
              </a:tblPr>
              <a:tblGrid>
                <a:gridCol w="1264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7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b="1" u="none" strike="noStrike" cap="none"/>
                        <a:t>KEY</a:t>
                      </a:r>
                      <a:endParaRPr sz="1200" b="1" u="none" strike="noStrike" cap="none" dirty="0"/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Color</a:t>
                      </a:r>
                      <a:endParaRPr sz="1100" b="1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What this color represents</a:t>
                      </a:r>
                      <a:endParaRPr sz="1100" b="1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White</a:t>
                      </a:r>
                      <a:endParaRPr sz="1100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Seamount rock face</a:t>
                      </a:r>
                      <a:endParaRPr sz="1100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Gray</a:t>
                      </a:r>
                      <a:endParaRPr sz="1100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100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Red</a:t>
                      </a:r>
                      <a:endParaRPr sz="1100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100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Purple</a:t>
                      </a:r>
                      <a:endParaRPr sz="1100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100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___________</a:t>
                      </a:r>
                      <a:endParaRPr sz="1100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100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7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___________</a:t>
                      </a:r>
                      <a:endParaRPr sz="1100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100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7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___________</a:t>
                      </a:r>
                      <a:endParaRPr sz="1100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7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___________</a:t>
                      </a:r>
                      <a:endParaRPr sz="1100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8" name="Google Shape;9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2105" y="349207"/>
            <a:ext cx="5209376" cy="451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637" y="330736"/>
            <a:ext cx="5208937" cy="451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8"/>
          <p:cNvSpPr txBox="1"/>
          <p:nvPr/>
        </p:nvSpPr>
        <p:spPr>
          <a:xfrm>
            <a:off x="5195297" y="2089110"/>
            <a:ext cx="3596715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rPr>
              <a:t>Step 1:</a:t>
            </a:r>
            <a:endParaRPr sz="1800" b="1" i="0" u="none" strike="noStrike" cap="none" dirty="0">
              <a:solidFill>
                <a:srgbClr val="00B0F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Find the midpoint of each side of your largest equilateral triangle.</a:t>
            </a: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28650" marR="0" lvl="0" indent="-13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Connect the midpoints on each side, forming a new triangle in the middle.</a:t>
            </a: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28650" marR="0" lvl="0" indent="-13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Color the new triangle in the middle of the larger triangle gray.</a:t>
            </a: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5" name="Google Shape;105;p8" descr="A blue and white logo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392" y="4860545"/>
            <a:ext cx="549499" cy="159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82818" y="5008099"/>
            <a:ext cx="7467615" cy="24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9"/>
          <p:cNvSpPr txBox="1"/>
          <p:nvPr/>
        </p:nvSpPr>
        <p:spPr>
          <a:xfrm>
            <a:off x="39600" y="1332714"/>
            <a:ext cx="4103100" cy="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Watch the video:</a:t>
            </a:r>
            <a:endParaRPr sz="2000" b="1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0" i="0" u="sng" strike="noStrike" cap="non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Life Two Miles Down</a:t>
            </a:r>
            <a:r>
              <a:rPr lang="en"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(00:00 - 00:30) </a:t>
            </a: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NOAA Ocean Exploration</a:t>
            </a:r>
            <a:endParaRPr sz="1100" b="0" i="1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900" y="2345478"/>
            <a:ext cx="2854338" cy="1487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9" descr="A blue and white logo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1392" y="4860545"/>
            <a:ext cx="549499" cy="159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14540" y="5008099"/>
            <a:ext cx="7467615" cy="24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63909" y="330736"/>
            <a:ext cx="5208937" cy="451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9"/>
          <p:cNvSpPr txBox="1"/>
          <p:nvPr/>
        </p:nvSpPr>
        <p:spPr>
          <a:xfrm>
            <a:off x="338393" y="3833288"/>
            <a:ext cx="4233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" sz="1600" b="1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Thinking back to the video, what might the shaded triangle represent?</a:t>
            </a:r>
            <a:endParaRPr sz="1600" b="1" i="1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0"/>
          <p:cNvSpPr txBox="1">
            <a:spLocks noGrp="1"/>
          </p:cNvSpPr>
          <p:nvPr>
            <p:ph type="title"/>
          </p:nvPr>
        </p:nvSpPr>
        <p:spPr>
          <a:xfrm>
            <a:off x="1539506" y="33258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 b="1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rPr>
              <a:t>Helpful Hints</a:t>
            </a:r>
            <a:endParaRPr sz="3000" b="1" dirty="0">
              <a:solidFill>
                <a:srgbClr val="00B0F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2" name="Google Shape;12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3141778"/>
            <a:ext cx="2854338" cy="1487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4161" y="3141775"/>
            <a:ext cx="2645010" cy="1487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87290" y="3141776"/>
            <a:ext cx="2645006" cy="148781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0"/>
          <p:cNvSpPr txBox="1"/>
          <p:nvPr/>
        </p:nvSpPr>
        <p:spPr>
          <a:xfrm>
            <a:off x="242578" y="1592850"/>
            <a:ext cx="6184456" cy="9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Below are some still images from Retriever Seamount, the featured seamount in the video. </a:t>
            </a:r>
            <a:endParaRPr sz="1400" b="0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 do you think the gray, shaded triangle represents as the next level of complexity in the seamount ecosystem?   </a:t>
            </a:r>
            <a:endParaRPr sz="1600" b="1" i="1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0"/>
          <p:cNvSpPr txBox="1"/>
          <p:nvPr/>
        </p:nvSpPr>
        <p:spPr>
          <a:xfrm>
            <a:off x="6273210" y="4629008"/>
            <a:ext cx="3133059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 images courtesy of NOAA Ocean Exploration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33633" y="1235159"/>
            <a:ext cx="2067789" cy="1790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1870</Words>
  <Application>Microsoft Office PowerPoint</Application>
  <PresentationFormat>On-screen Show (16:9)</PresentationFormat>
  <Paragraphs>252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Noto Sans Symbols</vt:lpstr>
      <vt:lpstr>Arial</vt:lpstr>
      <vt:lpstr>Roboto</vt:lpstr>
      <vt:lpstr>Simple Light</vt:lpstr>
      <vt:lpstr>PowerPoint Presentation</vt:lpstr>
      <vt:lpstr>Introduction: Sandy Seafloor and Kelp Forest</vt:lpstr>
      <vt:lpstr>Learning Procedure : A Protected Oasis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Helpful Hints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Deep-sea Coral and Sponge Communities:  Sample inhabitants</vt:lpstr>
      <vt:lpstr>PowerPoint Presentation</vt:lpstr>
      <vt:lpstr>PowerPoint Presentation</vt:lpstr>
      <vt:lpstr>Put the Pieces Together</vt:lpstr>
      <vt:lpstr>What did we learn/observe?</vt:lpstr>
      <vt:lpstr>Put the Pieces Together</vt:lpstr>
      <vt:lpstr>Seamount Substrate</vt:lpstr>
      <vt:lpstr>PowerPoint Presentation</vt:lpstr>
      <vt:lpstr>Optional Wrap-Up Videos</vt:lpstr>
      <vt:lpstr>Extension: Million Mounds Coral Complex</vt:lpstr>
      <vt:lpstr>Extension: Seamounts</vt:lpstr>
      <vt:lpstr>Triangle Templates</vt:lpstr>
      <vt:lpstr>Triangle Templates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Jennifer Ortiz</dc:creator>
  <cp:lastModifiedBy>Liz Hoadley</cp:lastModifiedBy>
  <cp:revision>4</cp:revision>
  <cp:lastPrinted>2025-12-08T13:46:23Z</cp:lastPrinted>
  <dcterms:modified xsi:type="dcterms:W3CDTF">2025-12-11T19:48:47Z</dcterms:modified>
</cp:coreProperties>
</file>