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Robo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8" roundtripDataSignature="AMtx7mj+9z/yLSHT1Q7Rtl4g3s5202wk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E379BC-61A4-4754-AA39-E119E75318D6}">
  <a:tblStyle styleId="{2FE379BC-61A4-4754-AA39-E119E75318D6}"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6A1F812-8E53-4E44-BFA4-3B6A4360024E}"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bold.fntdata"/><Relationship Id="rId12" Type="http://schemas.openxmlformats.org/officeDocument/2006/relationships/slide" Target="slides/slide6.xml"/><Relationship Id="rId34" Type="http://schemas.openxmlformats.org/officeDocument/2006/relationships/font" Target="fonts/Roboto-regular.fntdata"/><Relationship Id="rId15" Type="http://schemas.openxmlformats.org/officeDocument/2006/relationships/slide" Target="slides/slide9.xml"/><Relationship Id="rId37" Type="http://schemas.openxmlformats.org/officeDocument/2006/relationships/font" Target="fonts/Roboto-boldItalic.fntdata"/><Relationship Id="rId14" Type="http://schemas.openxmlformats.org/officeDocument/2006/relationships/slide" Target="slides/slide8.xml"/><Relationship Id="rId36" Type="http://schemas.openxmlformats.org/officeDocument/2006/relationships/font" Target="fonts/Roboto-italic.fntdata"/><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Redwood_National_Park,_fog_in_the_forest.jpg" TargetMode="External"/><Relationship Id="rId3" Type="http://schemas.openxmlformats.org/officeDocument/2006/relationships/hyperlink" Target="https://esajournals.onlinelibrary.wiley.com/doi/epdf/10.1890/1540-9295%282005%29003%5B0479%3ALOFSCF%5D2.0.CO%3B2"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explorer.noaa.gov/okeanos/explorations/ex1907/welcome.html" TargetMode="External"/><Relationship Id="rId3" Type="http://schemas.openxmlformats.org/officeDocument/2006/relationships/hyperlink" Target="https://oceanexplorer.noaa.gov/okeanos/explorations/ex1907/dailyupdates/nov7/nov7.html" TargetMode="External"/><Relationship Id="rId4" Type="http://schemas.openxmlformats.org/officeDocument/2006/relationships/hyperlink" Target="https://oceanexplorer.noaa.gov/okeanos/explorations/ex1907/dailyupdates/nov6/nov6.html"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Bald_Cypress.JPG" TargetMode="External"/><Relationship Id="rId3" Type="http://schemas.openxmlformats.org/officeDocument/2006/relationships/hyperlink" Target="https://esajournals.onlinelibrary.wiley.com/doi/epdf/10.1890/1540-9295%282005%29003%5B0479%3ALOFSCF%5D2.0.CO%3B2"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Gfp-florida-biscayne-national-park-mangroves.jpg" TargetMode="External"/><Relationship Id="rId3" Type="http://schemas.openxmlformats.org/officeDocument/2006/relationships/hyperlink" Target="https://esajournals.onlinelibrary.wiley.com/doi/epdf/10.1890/1540-9295%282005%29003%5B0479%3ALOFSCF%5D2.0.CO%3B2" TargetMode="External"/><Relationship Id="rId4" Type="http://schemas.openxmlformats.org/officeDocument/2006/relationships/hyperlink" Target="https://oceanservice.noaa.gov/facts/mangroves.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ps.gov/chis/learn/nature/kelp-forests.htm" TargetMode="External"/><Relationship Id="rId3" Type="http://schemas.openxmlformats.org/officeDocument/2006/relationships/hyperlink" Target="https://www.nps.gov/chis/learn/nature/kelp-forests.htm"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explorer.noaa.gov/okeanos/explorations/ex1903/dailyupdates/june22/media/black-coral-log.html" TargetMode="External"/><Relationship Id="rId3" Type="http://schemas.openxmlformats.org/officeDocument/2006/relationships/hyperlink" Target="https://www.youtube.com/watch?v=Ud3A8YJEvLI" TargetMode="External"/><Relationship Id="rId4" Type="http://schemas.openxmlformats.org/officeDocument/2006/relationships/hyperlink" Target="https://www.youtube.com/watch?v=pI0OPerCq8w" TargetMode="External"/><Relationship Id="rId5" Type="http://schemas.openxmlformats.org/officeDocument/2006/relationships/hyperlink" Target="https://oceanexplorer.noaa.gov/okeanos/explorations/ex2107/gallery/gallery.html#cbpi=/okeanos/explorations/ex2107/gallery/media/blake-plateau.inc" TargetMode="External"/><Relationship Id="rId6" Type="http://schemas.openxmlformats.org/officeDocument/2006/relationships/hyperlink" Target="https://schmidtocean.org/cruise-log-post/deep-corals-pipa-wrap-video/"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8d8b06e5c6_1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38d8b06e5c6_1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rgbClr val="595959"/>
                </a:solidFill>
              </a:rPr>
              <a:t>NOAA Ocean Exploration 019 Southeastern U.S. Deep-sea Exploration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800"/>
              <a:t>NOAA Ocean Exploration Windows to the Deep 2021</a:t>
            </a:r>
            <a:endParaRPr sz="800"/>
          </a:p>
          <a:p>
            <a:pPr indent="0" lvl="0" marL="0" rtl="0" algn="l">
              <a:lnSpc>
                <a:spcPct val="100000"/>
              </a:lnSpc>
              <a:spcBef>
                <a:spcPts val="0"/>
              </a:spcBef>
              <a:spcAft>
                <a:spcPts val="0"/>
              </a:spcAft>
              <a:buSzPts val="1100"/>
              <a:buNone/>
            </a:pPr>
            <a:r>
              <a:t/>
            </a:r>
            <a:endParaRPr sz="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chemeClr val="dk1"/>
                </a:solidFill>
              </a:rPr>
              <a:t>NOAA Ocean Exploration Windows to the Deep 2021</a:t>
            </a:r>
            <a:endParaRPr sz="800"/>
          </a:p>
          <a:p>
            <a:pPr indent="0" lvl="0" marL="0" rtl="0" algn="l">
              <a:lnSpc>
                <a:spcPct val="100000"/>
              </a:lnSpc>
              <a:spcBef>
                <a:spcPts val="0"/>
              </a:spcBef>
              <a:spcAft>
                <a:spcPts val="0"/>
              </a:spcAft>
              <a:buSzPts val="1100"/>
              <a:buNone/>
            </a:pPr>
            <a:r>
              <a:t/>
            </a:r>
            <a:endParaRPr sz="800"/>
          </a:p>
          <a:p>
            <a:pPr indent="0" lvl="0" marL="0" rtl="0" algn="l">
              <a:lnSpc>
                <a:spcPct val="100000"/>
              </a:lnSpc>
              <a:spcBef>
                <a:spcPts val="0"/>
              </a:spcBef>
              <a:spcAft>
                <a:spcPts val="0"/>
              </a:spcAft>
              <a:buSzPts val="1100"/>
              <a:buNone/>
            </a:pPr>
            <a:r>
              <a:t/>
            </a:r>
            <a:endParaRPr sz="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chemeClr val="dk1"/>
                </a:solidFill>
              </a:rPr>
              <a:t>NOAA Ocean Exploration Windows to the Deep 2021</a:t>
            </a:r>
            <a:endParaRPr sz="800"/>
          </a:p>
          <a:p>
            <a:pPr indent="0" lvl="0" marL="0" rtl="0" algn="l">
              <a:lnSpc>
                <a:spcPct val="100000"/>
              </a:lnSpc>
              <a:spcBef>
                <a:spcPts val="0"/>
              </a:spcBef>
              <a:spcAft>
                <a:spcPts val="0"/>
              </a:spcAft>
              <a:buSzPts val="1100"/>
              <a:buNone/>
            </a:pPr>
            <a:r>
              <a:t/>
            </a:r>
            <a:endParaRPr sz="800"/>
          </a:p>
          <a:p>
            <a:pPr indent="0" lvl="0" marL="0" rtl="0" algn="l">
              <a:lnSpc>
                <a:spcPct val="100000"/>
              </a:lnSpc>
              <a:spcBef>
                <a:spcPts val="0"/>
              </a:spcBef>
              <a:spcAft>
                <a:spcPts val="0"/>
              </a:spcAft>
              <a:buSzPts val="1100"/>
              <a:buNone/>
            </a:pPr>
            <a:r>
              <a:t/>
            </a:r>
            <a:endParaRPr sz="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t>NOAA Ocean Exploration </a:t>
            </a:r>
            <a:r>
              <a:rPr lang="en" sz="800">
                <a:solidFill>
                  <a:schemeClr val="dk1"/>
                </a:solidFill>
              </a:rPr>
              <a:t>Windows to the Deep 2021</a:t>
            </a:r>
            <a:endParaRPr sz="800"/>
          </a:p>
          <a:p>
            <a:pPr indent="0" lvl="0" marL="0" rtl="0" algn="l">
              <a:lnSpc>
                <a:spcPct val="100000"/>
              </a:lnSpc>
              <a:spcBef>
                <a:spcPts val="0"/>
              </a:spcBef>
              <a:spcAft>
                <a:spcPts val="0"/>
              </a:spcAft>
              <a:buSzPts val="1100"/>
              <a:buNone/>
            </a:pPr>
            <a:r>
              <a:t/>
            </a:r>
            <a:endParaRPr sz="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chemeClr val="dk1"/>
                </a:solidFill>
              </a:rPr>
              <a:t>NOAA Ocean Exploration Windows to the Deep 2021</a:t>
            </a:r>
            <a:endParaRPr sz="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800"/>
              <a:t>NOAA Ocean Exploration Windows to the Deep 2019</a:t>
            </a:r>
            <a:endParaRPr sz="8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chemeClr val="dk1"/>
                </a:solidFill>
              </a:rPr>
              <a:t>NOAA Ocean Exploration Windows to the Deep 2019</a:t>
            </a:r>
            <a:endParaRPr sz="800"/>
          </a:p>
          <a:p>
            <a:pPr indent="0" lvl="0" marL="0" rtl="0" algn="l">
              <a:lnSpc>
                <a:spcPct val="100000"/>
              </a:lnSpc>
              <a:spcBef>
                <a:spcPts val="0"/>
              </a:spcBef>
              <a:spcAft>
                <a:spcPts val="0"/>
              </a:spcAft>
              <a:buSzPts val="1100"/>
              <a:buNone/>
            </a:pPr>
            <a:r>
              <a:t/>
            </a:r>
            <a:endParaRPr sz="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8d8b06e5c6_1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38d8b06e5c6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from: </a:t>
            </a:r>
            <a:r>
              <a:rPr lang="en" u="sng">
                <a:solidFill>
                  <a:schemeClr val="hlink"/>
                </a:solidFill>
                <a:hlinkClick r:id="rId2"/>
              </a:rPr>
              <a:t>https://commons.wikimedia.org/wiki/File:Redwood_National_Park,_fog_in_the_forest.jpg</a:t>
            </a:r>
            <a:r>
              <a:rPr lang="en"/>
              <a:t> </a:t>
            </a:r>
            <a:endParaRPr/>
          </a:p>
          <a:p>
            <a:pPr indent="0" lvl="0" marL="0" rtl="0" algn="l">
              <a:lnSpc>
                <a:spcPct val="100000"/>
              </a:lnSpc>
              <a:spcBef>
                <a:spcPts val="0"/>
              </a:spcBef>
              <a:spcAft>
                <a:spcPts val="0"/>
              </a:spcAft>
              <a:buSzPts val="1100"/>
              <a:buNone/>
            </a:pPr>
            <a:r>
              <a:rPr lang="en"/>
              <a:t>Information from: </a:t>
            </a:r>
            <a:r>
              <a:rPr lang="en" u="sng">
                <a:solidFill>
                  <a:schemeClr val="hlink"/>
                </a:solidFill>
                <a:hlinkClick r:id="rId3"/>
              </a:rPr>
              <a:t>https://esajournals.onlinelibrary.wiley.com/doi/epdf/10.1890/1540-9295%282005%29003%5B0479%3ALOFSCF%5D2.0.CO%3B2</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Map image captured from: </a:t>
            </a:r>
            <a:r>
              <a:rPr lang="en" u="sng">
                <a:solidFill>
                  <a:schemeClr val="hlink"/>
                </a:solidFill>
                <a:hlinkClick r:id="rId2"/>
              </a:rPr>
              <a:t>https://oceanexplorer.noaa.gov/okeanos/explorations/ex1907/welcome.html</a:t>
            </a:r>
            <a:endParaRPr/>
          </a:p>
          <a:p>
            <a:pPr indent="0" lvl="0" marL="0" rtl="0" algn="l">
              <a:lnSpc>
                <a:spcPct val="100000"/>
              </a:lnSpc>
              <a:spcBef>
                <a:spcPts val="0"/>
              </a:spcBef>
              <a:spcAft>
                <a:spcPts val="0"/>
              </a:spcAft>
              <a:buSzPts val="1100"/>
              <a:buNone/>
            </a:pPr>
            <a:r>
              <a:rPr lang="en"/>
              <a:t>Dive 7 - Explored a sandy flat near an area historically subject to the use of experimental deep-sea mining </a:t>
            </a:r>
            <a:r>
              <a:rPr lang="en" u="sng">
                <a:solidFill>
                  <a:schemeClr val="hlink"/>
                </a:solidFill>
                <a:hlinkClick r:id="rId3"/>
              </a:rPr>
              <a:t>https://oceanexplorer.noaa.gov/okeanos/explorations/ex1907/dailyupdates/nov7/nov7.html</a:t>
            </a:r>
            <a:endParaRPr/>
          </a:p>
          <a:p>
            <a:pPr indent="0" lvl="0" marL="0" rtl="0" algn="l">
              <a:lnSpc>
                <a:spcPct val="100000"/>
              </a:lnSpc>
              <a:spcBef>
                <a:spcPts val="0"/>
              </a:spcBef>
              <a:spcAft>
                <a:spcPts val="0"/>
              </a:spcAft>
              <a:buSzPts val="1100"/>
              <a:buNone/>
            </a:pPr>
            <a:r>
              <a:rPr lang="en"/>
              <a:t>Dive 6 - Remotely Operated Vehicle dive on an isolated coral mound near the center of the Blake Plateau: </a:t>
            </a:r>
            <a:r>
              <a:rPr lang="en" u="sng">
                <a:solidFill>
                  <a:schemeClr val="hlink"/>
                </a:solidFill>
                <a:hlinkClick r:id="rId4"/>
              </a:rPr>
              <a:t>https://oceanexplorer.noaa.gov/okeanos/explorations/ex1907/dailyupdates/nov6/nov6.html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from: </a:t>
            </a:r>
            <a:r>
              <a:rPr lang="en" u="sng">
                <a:solidFill>
                  <a:schemeClr val="hlink"/>
                </a:solidFill>
                <a:hlinkClick r:id="rId2"/>
              </a:rPr>
              <a:t>https://commons.wikimedia.org/wiki/File:Bald_Cypress.JPG</a:t>
            </a:r>
            <a:endParaRPr/>
          </a:p>
          <a:p>
            <a:pPr indent="0" lvl="0" marL="0" rtl="0" algn="l">
              <a:lnSpc>
                <a:spcPct val="100000"/>
              </a:lnSpc>
              <a:spcBef>
                <a:spcPts val="0"/>
              </a:spcBef>
              <a:spcAft>
                <a:spcPts val="0"/>
              </a:spcAft>
              <a:buSzPts val="1100"/>
              <a:buNone/>
            </a:pPr>
            <a:r>
              <a:rPr lang="en"/>
              <a:t>Information from: </a:t>
            </a:r>
            <a:r>
              <a:rPr lang="en" u="sng">
                <a:solidFill>
                  <a:schemeClr val="hlink"/>
                </a:solidFill>
                <a:hlinkClick r:id="rId3"/>
              </a:rPr>
              <a:t>https://esajournals.onlinelibrary.wiley.com/doi/epdf/10.1890/1540-9295%282005%29003%5B0479%3ALOFSCF%5D2.0.CO%3B2</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latin typeface="Roboto"/>
                <a:ea typeface="Roboto"/>
                <a:cs typeface="Roboto"/>
                <a:sym typeface="Roboto"/>
              </a:rPr>
              <a:t>Image from: </a:t>
            </a:r>
            <a:r>
              <a:rPr lang="en" u="sng">
                <a:solidFill>
                  <a:schemeClr val="hlink"/>
                </a:solidFill>
                <a:latin typeface="Roboto"/>
                <a:ea typeface="Roboto"/>
                <a:cs typeface="Roboto"/>
                <a:sym typeface="Roboto"/>
                <a:hlinkClick r:id="rId2"/>
              </a:rPr>
              <a:t>https://commons.wikimedia.org/wiki/File:Gfp-florida-biscayne-national-park-mangroves.jpg</a:t>
            </a:r>
            <a:r>
              <a:rPr lang="en">
                <a:latin typeface="Roboto"/>
                <a:ea typeface="Roboto"/>
                <a:cs typeface="Roboto"/>
                <a:sym typeface="Roboto"/>
              </a:rPr>
              <a:t> </a:t>
            </a:r>
            <a:endParaRPr>
              <a:latin typeface="Roboto"/>
              <a:ea typeface="Roboto"/>
              <a:cs typeface="Roboto"/>
              <a:sym typeface="Roboto"/>
            </a:endParaRPr>
          </a:p>
          <a:p>
            <a:pPr indent="0" lvl="0" marL="0" rtl="0" algn="l">
              <a:lnSpc>
                <a:spcPct val="100000"/>
              </a:lnSpc>
              <a:spcBef>
                <a:spcPts val="0"/>
              </a:spcBef>
              <a:spcAft>
                <a:spcPts val="0"/>
              </a:spcAft>
              <a:buSzPts val="1100"/>
              <a:buNone/>
            </a:pPr>
            <a:r>
              <a:rPr lang="en">
                <a:latin typeface="Roboto"/>
                <a:ea typeface="Roboto"/>
                <a:cs typeface="Roboto"/>
                <a:sym typeface="Roboto"/>
              </a:rPr>
              <a:t>Information from: </a:t>
            </a:r>
            <a:r>
              <a:rPr lang="en" u="sng">
                <a:solidFill>
                  <a:schemeClr val="hlink"/>
                </a:solidFill>
                <a:latin typeface="Roboto"/>
                <a:ea typeface="Roboto"/>
                <a:cs typeface="Roboto"/>
                <a:sym typeface="Roboto"/>
                <a:hlinkClick r:id="rId3"/>
              </a:rPr>
              <a:t>https://esajournals.onlinelibrary.wiley.com/doi/epdf/10.1890/1540-9295%282005%29003%5B0479%3ALOFSCF%5D2.0.CO%3B2</a:t>
            </a:r>
            <a:r>
              <a:rPr lang="en">
                <a:latin typeface="Roboto"/>
                <a:ea typeface="Roboto"/>
                <a:cs typeface="Roboto"/>
                <a:sym typeface="Roboto"/>
              </a:rPr>
              <a:t> and </a:t>
            </a:r>
            <a:r>
              <a:rPr lang="en" u="sng">
                <a:solidFill>
                  <a:schemeClr val="hlink"/>
                </a:solidFill>
                <a:latin typeface="Roboto"/>
                <a:ea typeface="Roboto"/>
                <a:cs typeface="Roboto"/>
                <a:sym typeface="Roboto"/>
                <a:hlinkClick r:id="rId4"/>
              </a:rPr>
              <a:t>https://oceanservice.noaa.gov/facts/mangroves.html</a:t>
            </a:r>
            <a:endParaRPr>
              <a:latin typeface="Roboto"/>
              <a:ea typeface="Roboto"/>
              <a:cs typeface="Roboto"/>
              <a:sym typeface="Roboto"/>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86362d5700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386362d5700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Clr>
                <a:schemeClr val="dk1"/>
              </a:buClr>
              <a:buSzPts val="1800"/>
              <a:buFont typeface="Arial"/>
              <a:buNone/>
            </a:pPr>
            <a:r>
              <a:rPr lang="en">
                <a:solidFill>
                  <a:schemeClr val="dk1"/>
                </a:solidFill>
                <a:latin typeface="Roboto"/>
                <a:ea typeface="Roboto"/>
                <a:cs typeface="Roboto"/>
                <a:sym typeface="Roboto"/>
              </a:rPr>
              <a:t>I</a:t>
            </a:r>
            <a:r>
              <a:rPr lang="en">
                <a:solidFill>
                  <a:schemeClr val="dk1"/>
                </a:solidFill>
                <a:latin typeface="Roboto"/>
                <a:ea typeface="Roboto"/>
                <a:cs typeface="Roboto"/>
                <a:sym typeface="Roboto"/>
              </a:rPr>
              <a:t>mage from: </a:t>
            </a:r>
            <a:r>
              <a:rPr lang="en">
                <a:solidFill>
                  <a:srgbClr val="0097A7"/>
                </a:solidFill>
                <a:uFill>
                  <a:noFill/>
                </a:uFill>
                <a:latin typeface="Roboto"/>
                <a:ea typeface="Roboto"/>
                <a:cs typeface="Roboto"/>
                <a:sym typeface="Roboto"/>
                <a:hlinkClick r:id="rId2">
                  <a:extLst>
                    <a:ext uri="{A12FA001-AC4F-418D-AE19-62706E023703}">
                      <ahyp:hlinkClr val="tx"/>
                    </a:ext>
                  </a:extLst>
                </a:hlinkClick>
              </a:rPr>
              <a:t>https://www.nps.gov/chis/learn/nature/kelp-forests.htm</a:t>
            </a:r>
            <a:endParaRPr>
              <a:solidFill>
                <a:srgbClr val="595959"/>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1800"/>
              <a:buFont typeface="Arial"/>
              <a:buNone/>
            </a:pPr>
            <a:r>
              <a:rPr lang="en">
                <a:solidFill>
                  <a:schemeClr val="dk1"/>
                </a:solidFill>
                <a:latin typeface="Roboto"/>
                <a:ea typeface="Roboto"/>
                <a:cs typeface="Roboto"/>
                <a:sym typeface="Roboto"/>
              </a:rPr>
              <a:t>Information from:</a:t>
            </a:r>
            <a:r>
              <a:rPr lang="en">
                <a:solidFill>
                  <a:srgbClr val="595959"/>
                </a:solidFill>
                <a:latin typeface="Roboto"/>
                <a:ea typeface="Roboto"/>
                <a:cs typeface="Roboto"/>
                <a:sym typeface="Roboto"/>
              </a:rPr>
              <a:t> </a:t>
            </a:r>
            <a:r>
              <a:rPr lang="en">
                <a:solidFill>
                  <a:srgbClr val="0097A7"/>
                </a:solidFill>
                <a:uFill>
                  <a:noFill/>
                </a:uFill>
                <a:latin typeface="Roboto"/>
                <a:ea typeface="Roboto"/>
                <a:cs typeface="Roboto"/>
                <a:sym typeface="Roboto"/>
                <a:hlinkClick r:id="rId3">
                  <a:extLst>
                    <a:ext uri="{A12FA001-AC4F-418D-AE19-62706E023703}">
                      <ahyp:hlinkClr val="tx"/>
                    </a:ext>
                  </a:extLst>
                </a:hlinkClick>
              </a:rPr>
              <a:t>https://www.nps.gov/chis/learn/nature/kelp-forests.htm</a:t>
            </a:r>
            <a:endParaRPr>
              <a:solidFill>
                <a:srgbClr val="595959"/>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400">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86362d5700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386362d5700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8d8b06e5c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38d8b06e5c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86362d5700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386362d5700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Roboto"/>
              <a:buChar char="●"/>
            </a:pPr>
            <a:r>
              <a:rPr lang="en">
                <a:solidFill>
                  <a:srgbClr val="595959"/>
                </a:solidFill>
                <a:latin typeface="Roboto"/>
                <a:ea typeface="Roboto"/>
                <a:cs typeface="Roboto"/>
                <a:sym typeface="Roboto"/>
              </a:rPr>
              <a:t>The Mighty Black Coral (video): </a:t>
            </a:r>
            <a:r>
              <a:rPr lang="en" u="sng">
                <a:solidFill>
                  <a:srgbClr val="0097A7"/>
                </a:solidFill>
                <a:latin typeface="Roboto"/>
                <a:ea typeface="Roboto"/>
                <a:cs typeface="Roboto"/>
                <a:sym typeface="Roboto"/>
                <a:hlinkClick r:id="rId2">
                  <a:extLst>
                    <a:ext uri="{A12FA001-AC4F-418D-AE19-62706E023703}">
                      <ahyp:hlinkClr val="tx"/>
                    </a:ext>
                  </a:extLst>
                </a:hlinkClick>
              </a:rPr>
              <a:t>https://oceanexplorer.noaa.gov/okeanos/explorations/ex1903/dailyupdates/june22/media/black-coral-log.html</a:t>
            </a:r>
            <a:r>
              <a:rPr lang="en">
                <a:solidFill>
                  <a:srgbClr val="595959"/>
                </a:solidFill>
                <a:latin typeface="Roboto"/>
                <a:ea typeface="Roboto"/>
                <a:cs typeface="Roboto"/>
                <a:sym typeface="Roboto"/>
              </a:rPr>
              <a:t> </a:t>
            </a:r>
            <a:endParaRPr>
              <a:solidFill>
                <a:srgbClr val="595959"/>
              </a:solidFill>
              <a:latin typeface="Roboto"/>
              <a:ea typeface="Roboto"/>
              <a:cs typeface="Roboto"/>
              <a:sym typeface="Roboto"/>
            </a:endParaRPr>
          </a:p>
          <a:p>
            <a:pPr indent="-298450" lvl="0" marL="457200" rtl="0" algn="l">
              <a:spcBef>
                <a:spcPts val="0"/>
              </a:spcBef>
              <a:spcAft>
                <a:spcPts val="0"/>
              </a:spcAft>
              <a:buSzPts val="1100"/>
              <a:buFont typeface="Roboto"/>
              <a:buChar char="●"/>
            </a:pPr>
            <a:r>
              <a:rPr lang="en">
                <a:solidFill>
                  <a:srgbClr val="595959"/>
                </a:solidFill>
                <a:latin typeface="Roboto"/>
                <a:ea typeface="Roboto"/>
                <a:cs typeface="Roboto"/>
                <a:sym typeface="Roboto"/>
              </a:rPr>
              <a:t>Discovering Deep-Sea Corals of the Phoenix Islands 2 - Communities Above and Below (video): </a:t>
            </a:r>
            <a:r>
              <a:rPr lang="en" u="sng">
                <a:solidFill>
                  <a:schemeClr val="hlink"/>
                </a:solidFill>
                <a:latin typeface="Roboto"/>
                <a:ea typeface="Roboto"/>
                <a:cs typeface="Roboto"/>
                <a:sym typeface="Roboto"/>
                <a:hlinkClick r:id="rId3"/>
              </a:rPr>
              <a:t>https://www.youtube.com/watch?v=Ud3A8YJEvLI</a:t>
            </a:r>
            <a:endParaRPr>
              <a:solidFill>
                <a:srgbClr val="595959"/>
              </a:solidFill>
              <a:latin typeface="Roboto"/>
              <a:ea typeface="Roboto"/>
              <a:cs typeface="Roboto"/>
              <a:sym typeface="Roboto"/>
            </a:endParaRPr>
          </a:p>
          <a:p>
            <a:pPr indent="-298450" lvl="0" marL="457200" rtl="0" algn="l">
              <a:spcBef>
                <a:spcPts val="0"/>
              </a:spcBef>
              <a:spcAft>
                <a:spcPts val="0"/>
              </a:spcAft>
              <a:buSzPts val="1100"/>
              <a:buFont typeface="Roboto"/>
              <a:buChar char="●"/>
            </a:pPr>
            <a:r>
              <a:rPr lang="en">
                <a:solidFill>
                  <a:srgbClr val="595959"/>
                </a:solidFill>
                <a:latin typeface="Roboto"/>
                <a:ea typeface="Roboto"/>
                <a:cs typeface="Roboto"/>
                <a:sym typeface="Roboto"/>
              </a:rPr>
              <a:t>Discovering Deep Sea Corals of the Phoenix Islands 2 - Searching for the Origin of Immunity (video): </a:t>
            </a:r>
            <a:r>
              <a:rPr lang="en" u="sng">
                <a:solidFill>
                  <a:schemeClr val="hlink"/>
                </a:solidFill>
                <a:latin typeface="Roboto"/>
                <a:ea typeface="Roboto"/>
                <a:cs typeface="Roboto"/>
                <a:sym typeface="Roboto"/>
                <a:hlinkClick r:id="rId4"/>
              </a:rPr>
              <a:t>https://www.youtube.com/watch?v=pI0OPerCq8w</a:t>
            </a:r>
            <a:r>
              <a:rPr lang="en">
                <a:solidFill>
                  <a:srgbClr val="595959"/>
                </a:solidFill>
                <a:latin typeface="Roboto"/>
                <a:ea typeface="Roboto"/>
                <a:cs typeface="Roboto"/>
                <a:sym typeface="Roboto"/>
              </a:rPr>
              <a:t>	 </a:t>
            </a:r>
            <a:endParaRPr>
              <a:solidFill>
                <a:srgbClr val="595959"/>
              </a:solidFill>
              <a:latin typeface="Roboto"/>
              <a:ea typeface="Roboto"/>
              <a:cs typeface="Roboto"/>
              <a:sym typeface="Roboto"/>
            </a:endParaRPr>
          </a:p>
          <a:p>
            <a:pPr indent="-298450" lvl="0" marL="457200" rtl="0" algn="l">
              <a:spcBef>
                <a:spcPts val="0"/>
              </a:spcBef>
              <a:spcAft>
                <a:spcPts val="0"/>
              </a:spcAft>
              <a:buSzPts val="1100"/>
              <a:buFont typeface="Roboto"/>
              <a:buChar char="●"/>
            </a:pPr>
            <a:r>
              <a:rPr lang="en">
                <a:solidFill>
                  <a:srgbClr val="595959"/>
                </a:solidFill>
                <a:latin typeface="Roboto"/>
                <a:ea typeface="Roboto"/>
                <a:cs typeface="Roboto"/>
                <a:sym typeface="Roboto"/>
              </a:rPr>
              <a:t>The Blake Plateau (video): </a:t>
            </a:r>
            <a:r>
              <a:rPr lang="en" u="sng">
                <a:solidFill>
                  <a:schemeClr val="hlink"/>
                </a:solidFill>
                <a:latin typeface="Roboto"/>
                <a:ea typeface="Roboto"/>
                <a:cs typeface="Roboto"/>
                <a:sym typeface="Roboto"/>
                <a:hlinkClick r:id="rId5"/>
              </a:rPr>
              <a:t>https://archive.oceanexplorer.noaa.gov/okeanos/explorations/ex2107/gallery/gallery.html#cbpi=/okeanos/explorations/ex2107/gallery/media/blake-plateau.inc</a:t>
            </a:r>
            <a:r>
              <a:rPr lang="en">
                <a:solidFill>
                  <a:srgbClr val="595959"/>
                </a:solidFill>
                <a:latin typeface="Roboto"/>
                <a:ea typeface="Roboto"/>
                <a:cs typeface="Roboto"/>
                <a:sym typeface="Roboto"/>
              </a:rPr>
              <a:t> </a:t>
            </a:r>
            <a:endParaRPr>
              <a:solidFill>
                <a:srgbClr val="595959"/>
              </a:solidFill>
              <a:latin typeface="Roboto"/>
              <a:ea typeface="Roboto"/>
              <a:cs typeface="Roboto"/>
              <a:sym typeface="Roboto"/>
            </a:endParaRPr>
          </a:p>
          <a:p>
            <a:pPr indent="-298450" lvl="0" marL="457200" rtl="0" algn="l">
              <a:spcBef>
                <a:spcPts val="0"/>
              </a:spcBef>
              <a:spcAft>
                <a:spcPts val="0"/>
              </a:spcAft>
              <a:buSzPts val="1100"/>
              <a:buFont typeface="Roboto"/>
              <a:buChar char="●"/>
            </a:pPr>
            <a:r>
              <a:rPr lang="en">
                <a:solidFill>
                  <a:srgbClr val="595959"/>
                </a:solidFill>
                <a:latin typeface="Roboto"/>
                <a:ea typeface="Roboto"/>
                <a:cs typeface="Roboto"/>
                <a:sym typeface="Roboto"/>
              </a:rPr>
              <a:t>Deep Corals of PIPA (video): </a:t>
            </a:r>
            <a:r>
              <a:rPr lang="en" u="sng">
                <a:solidFill>
                  <a:schemeClr val="hlink"/>
                </a:solidFill>
                <a:latin typeface="Roboto"/>
                <a:ea typeface="Roboto"/>
                <a:cs typeface="Roboto"/>
                <a:sym typeface="Roboto"/>
                <a:hlinkClick r:id="rId6"/>
              </a:rPr>
              <a:t>https://schmidtocean.org/cruise-log-post/deep-corals-pipa-wrap-video/</a:t>
            </a:r>
            <a:endParaRPr>
              <a:solidFill>
                <a:srgbClr val="595959"/>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8d8b06e5c6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g38d8b06e5c6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8d8b06e5c6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38d8b06e5c6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rgbClr val="595959"/>
                </a:solidFill>
              </a:rPr>
              <a:t>NOAA Ocean Exploration 2019 Southeastern U.S. Deep-sea Exploration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rgbClr val="595959"/>
                </a:solidFill>
              </a:rPr>
              <a:t>NOAA Ocean Exploration 2019 Southeastern U.S. Deep-sea Exploration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rgbClr val="595959"/>
                </a:solidFill>
              </a:rPr>
              <a:t>NOAA Ocean Exploration 2019 Southeastern U.S. Deep-sea Exploration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800">
                <a:solidFill>
                  <a:srgbClr val="595959"/>
                </a:solidFill>
              </a:rPr>
              <a:t>NOAA Ocean Exploration 2019 Southeastern U.S. Deep-sea Exploration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3" name="Google Shape;43;p3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3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5" name="Google Shape;4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 name="Shape 13"/>
        <p:cNvGrpSpPr/>
        <p:nvPr/>
      </p:nvGrpSpPr>
      <p:grpSpPr>
        <a:xfrm>
          <a:off x="0" y="0"/>
          <a:ext cx="0" cy="0"/>
          <a:chOff x="0" y="0"/>
          <a:chExt cx="0" cy="0"/>
        </a:xfrm>
      </p:grpSpPr>
      <p:sp>
        <p:nvSpPr>
          <p:cNvPr id="14" name="Google Shape;14;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5" name="Google Shape;1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 name="Shape 16"/>
        <p:cNvGrpSpPr/>
        <p:nvPr/>
      </p:nvGrpSpPr>
      <p:grpSpPr>
        <a:xfrm>
          <a:off x="0" y="0"/>
          <a:ext cx="0" cy="0"/>
          <a:chOff x="0" y="0"/>
          <a:chExt cx="0" cy="0"/>
        </a:xfrm>
      </p:grpSpPr>
      <p:sp>
        <p:nvSpPr>
          <p:cNvPr id="17" name="Google Shape;1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 name="Google Shape;19;p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9" name="Google Shape;2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2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2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2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9" name="Google Shape;3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hyperlink" Target="https://archive.oceanexplorer.noaa.gov/okeanos/explorations/ex1907/logs/photolog/welcome.html#cbpi=/okeanos/explorations/ex1907/dailyupdates/nov6/media/meshfan.html" TargetMode="External"/><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hyperlink" Target="https://archive.oceanexplorer.noaa.gov/okeanos/explorations/ex2107/gallery/gallery.html#cbpi=/okeanos/explorations/ex2107/gallery/media/dive14-brittle-star.inc" TargetMode="External"/><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hyperlink" Target="https://archive.oceanexplorer.noaa.gov/okeanos/explorations/ex2107/gallery/gallery.html#cbpi=/okeanos/explorations/ex2107/gallery/media/dive14-rattail.inc" TargetMode="External"/><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hyperlink" Target="https://archive.oceanexplorer.noaa.gov/okeanos/explorations/ex2107/gallery/gallery.html#cbpi=/okeanos/explorations/ex2107/gallery/media/dive14-sponges.inc" TargetMode="External"/><Relationship Id="rId5" Type="http://schemas.openxmlformats.org/officeDocument/2006/relationships/hyperlink" Target="https://archive.oceanexplorer.noaa.gov/okeanos/explorations/ex2107/gallery/gallery.html#cbpi=/okeanos/explorations/ex2107/gallery/media/dive14-sponges.inc" TargetMode="External"/><Relationship Id="rId6" Type="http://schemas.openxmlformats.org/officeDocument/2006/relationships/hyperlink" Target="https://archive.oceanexplorer.noaa.gov/okeanos/explorations/ex2107/gallery/gallery.html#cbpi=/okeanos/explorations/ex2107/gallery/media/dive14-sponges.inc" TargetMode="External"/><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hyperlink" Target="https://archive.oceanexplorer.noaa.gov/okeanos/explorations/ex2107/gallery/gallery.html#cbpi=/okeanos/explorations/ex2107/gallery/media/dive01-octopus.inc" TargetMode="External"/><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hyperlink" Target="https://archive.oceanexplorer.noaa.gov/okeanos/explorations/ex2107/gallery/gallery.html#cbpi=/okeanos/explorations/ex2107/gallery/media/dive01-shark.inc" TargetMode="External"/><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hyperlink" Target="https://archive.oceanexplorer.noaa.gov/okeanos/explorations/ex1903/logs/photolog/welcome.html#cbpi=/okeanos/explorations/ex1903/logs/july9/media/fish.html" TargetMode="External"/><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hyperlink" Target="https://archive.oceanexplorer.noaa.gov/okeanos/explorations/ex1903/logs/photolog/welcome.html#cbpi=/okeanos/explorations/ex1903/logs/july4/media/feeding.html" TargetMode="External"/><Relationship Id="rId5"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jpg"/><Relationship Id="rId4" Type="http://schemas.openxmlformats.org/officeDocument/2006/relationships/hyperlink" Target="https://archive.oceanexplorer.noaa.gov/okeanos/explorations/ex1711/dailyupdates/media/video/architects/architects-1280x720.mp4" TargetMode="External"/><Relationship Id="rId5" Type="http://schemas.openxmlformats.org/officeDocument/2006/relationships/hyperlink" Target="https://archive.oceanexplorer.noaa.gov/okeanos/explorations/ex1711/dailyupdates/media/video/architects/architects-1280x720.mp4" TargetMode="External"/><Relationship Id="rId6"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hyperlink" Target="https://commons.wikimedia.org/wiki/File:Redwood_National_Park,_fog_in_the_forest.jpg" TargetMode="External"/><Relationship Id="rId5" Type="http://schemas.openxmlformats.org/officeDocument/2006/relationships/hyperlink" Target="https://esajournals.onlinelibrary.wiley.com/doi/pdf/10.1890/1540-9295%282005%29003%5B0479%3ALOFSCF%5D2.0.CO%3B2" TargetMode="External"/><Relationship Id="rId6"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hyperlink" Target="https://oceanexplorer.noaa.gov/okeanos/explorations/ex1907/logs/summary/summary.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hyperlink" Target="https://commons.wikimedia.org/wiki/File:Bald_Cypress.JPG" TargetMode="External"/><Relationship Id="rId5" Type="http://schemas.openxmlformats.org/officeDocument/2006/relationships/hyperlink" Target="https://esajournals.onlinelibrary.wiley.com/doi/epdf/10.1890/1540-9295%282005%29003%5B0479%3ALOFSCF%5D2.0.CO%3B2" TargetMode="External"/><Relationship Id="rId6"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hyperlink" Target="https://commons.wikimedia.org/wiki/File:Gfp-florida-biscayne-national-park-mangroves.jpg" TargetMode="External"/><Relationship Id="rId5" Type="http://schemas.openxmlformats.org/officeDocument/2006/relationships/hyperlink" Target="https://esajournals.onlinelibrary.wiley.com/doi/epdf/10.1890/1540-9295%282005%29003%5B0479%3ALOFSCF%5D2.0.CO%3B2" TargetMode="External"/><Relationship Id="rId6" Type="http://schemas.openxmlformats.org/officeDocument/2006/relationships/hyperlink" Target="https://oceanservice.noaa.gov/facts/mangroves.html" TargetMode="External"/><Relationship Id="rId7"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jpg"/><Relationship Id="rId4" Type="http://schemas.openxmlformats.org/officeDocument/2006/relationships/hyperlink" Target="https://www.nps.gov/chis/learn/nature/kelp-forests.htm" TargetMode="External"/><Relationship Id="rId5" Type="http://schemas.openxmlformats.org/officeDocument/2006/relationships/hyperlink" Target="https://www.nps.gov/chis/learn/nature/kelp-forests.htm" TargetMode="External"/><Relationship Id="rId6"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9.jp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9.jpg"/></Relationships>
</file>

<file path=ppt/slides/_rels/slide26.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hyperlink" Target="https://schmidtocean.org/cruise-log-post/deep-corals-pipa-wrap-video/" TargetMode="External"/><Relationship Id="rId13" Type="http://schemas.openxmlformats.org/officeDocument/2006/relationships/image" Target="../media/image24.png"/><Relationship Id="rId12" Type="http://schemas.openxmlformats.org/officeDocument/2006/relationships/hyperlink" Target="https://archive.oceanexplorer.noaa.gov/okeanos/explorations/ex2107/gallery/gallery.html#cbpi=/okeanos/explorations/ex2107/gallery/media/blake-plateau.inc" TargetMode="External"/><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9.jpg"/><Relationship Id="rId4" Type="http://schemas.openxmlformats.org/officeDocument/2006/relationships/hyperlink" Target="https://oceanexplorer.noaa.gov/okeanos/explorations/ex1903/dailyupdates/june22/media/black-coral-log.html" TargetMode="External"/><Relationship Id="rId9"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hyperlink" Target="https://www.youtube.com/watch?v=Ud3A8YJEvLI" TargetMode="External"/><Relationship Id="rId7" Type="http://schemas.openxmlformats.org/officeDocument/2006/relationships/image" Target="../media/image19.png"/><Relationship Id="rId8" Type="http://schemas.openxmlformats.org/officeDocument/2006/relationships/hyperlink" Target="https://www.youtube.com/watch?v=pI0OPerCq8w"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hyperlink" Target="https://archive.oceanexplorer.noaa.gov/okeanos/explorations/ex1907/dailyupdates/coral-garden/coral-garden-1280x720.mp4" TargetMode="External"/><Relationship Id="rId5" Type="http://schemas.openxmlformats.org/officeDocument/2006/relationships/hyperlink" Target="https://archive.oceanexplorer.noaa.gov/okeanos/explorations/ex1907/dailyupdates/coral-garden/coral-garden-1280x720.mp4" TargetMode="External"/><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hyperlink" Target="https://archive.oceanexplorer.noaa.gov/okeanos/explorations/ex1907/logs/photolog/welcome.html#cbpi=/okeanos/explorations/ex1907/dailyupdates/nov6/media/demosponge.html" TargetMode="External"/><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6.png"/><Relationship Id="rId5" Type="http://schemas.openxmlformats.org/officeDocument/2006/relationships/hyperlink" Target="https://archive.oceanexplorer.noaa.gov/okeanos/explorations/ex1907/logs/photolog/welcome.html#cbpi=/okeanos/explorations/ex1907/dailyupdates/nov6/media/squid.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hyperlink" Target="https://archive.oceanexplorer.noaa.gov/okeanos/explorations/ex1907/logs/photolog/welcome.html#cbpi=/okeanos/explorations/ex1907/dailyupdates/nov6/media/seastar.html" TargetMode="External"/><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hyperlink" Target="https://archive.oceanexplorer.noaa.gov/okeanos/explorations/ex1907/logs/photolog/welcome.html#cbpi=/okeanos/explorations/ex1907/dailyupdates/nov6/media/habitat.htm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g38d8b06e5c6_1_22"/>
          <p:cNvSpPr txBox="1"/>
          <p:nvPr/>
        </p:nvSpPr>
        <p:spPr>
          <a:xfrm>
            <a:off x="5002676" y="1391743"/>
            <a:ext cx="1005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Dive site 7</a:t>
            </a:r>
            <a:endParaRPr b="0" i="0" sz="1200" u="none" cap="none" strike="noStrike">
              <a:solidFill>
                <a:schemeClr val="lt1"/>
              </a:solidFill>
              <a:latin typeface="Roboto"/>
              <a:ea typeface="Roboto"/>
              <a:cs typeface="Roboto"/>
              <a:sym typeface="Roboto"/>
            </a:endParaRPr>
          </a:p>
        </p:txBody>
      </p:sp>
      <p:sp>
        <p:nvSpPr>
          <p:cNvPr id="55" name="Google Shape;55;g38d8b06e5c6_1_22"/>
          <p:cNvSpPr txBox="1"/>
          <p:nvPr/>
        </p:nvSpPr>
        <p:spPr>
          <a:xfrm>
            <a:off x="5225938" y="2982532"/>
            <a:ext cx="1005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Dive site 6</a:t>
            </a:r>
            <a:endParaRPr b="0" i="0" sz="1200" u="none" cap="none" strike="noStrike">
              <a:solidFill>
                <a:schemeClr val="lt1"/>
              </a:solidFill>
              <a:latin typeface="Roboto"/>
              <a:ea typeface="Roboto"/>
              <a:cs typeface="Roboto"/>
              <a:sym typeface="Roboto"/>
            </a:endParaRPr>
          </a:p>
        </p:txBody>
      </p:sp>
      <p:sp>
        <p:nvSpPr>
          <p:cNvPr id="56" name="Google Shape;56;g38d8b06e5c6_1_22"/>
          <p:cNvSpPr txBox="1"/>
          <p:nvPr/>
        </p:nvSpPr>
        <p:spPr>
          <a:xfrm>
            <a:off x="106225" y="1982425"/>
            <a:ext cx="4380300" cy="148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00B0F0"/>
                </a:solidFill>
                <a:latin typeface="Roboto"/>
                <a:ea typeface="Roboto"/>
                <a:cs typeface="Roboto"/>
                <a:sym typeface="Roboto"/>
              </a:rPr>
              <a:t>Investigation: </a:t>
            </a:r>
            <a:endParaRPr b="1" sz="2800">
              <a:solidFill>
                <a:srgbClr val="00B0F0"/>
              </a:solidFill>
              <a:latin typeface="Roboto"/>
              <a:ea typeface="Roboto"/>
              <a:cs typeface="Roboto"/>
              <a:sym typeface="Roboto"/>
            </a:endParaRPr>
          </a:p>
          <a:p>
            <a:pPr indent="0" lvl="0" marL="0" rtl="0" algn="ctr">
              <a:spcBef>
                <a:spcPts val="0"/>
              </a:spcBef>
              <a:spcAft>
                <a:spcPts val="0"/>
              </a:spcAft>
              <a:buNone/>
            </a:pPr>
            <a:r>
              <a:rPr b="1" lang="en" sz="2800">
                <a:solidFill>
                  <a:srgbClr val="00B0F0"/>
                </a:solidFill>
                <a:latin typeface="Roboto"/>
                <a:ea typeface="Roboto"/>
                <a:cs typeface="Roboto"/>
                <a:sym typeface="Roboto"/>
              </a:rPr>
              <a:t>Laying the Foundation for Deep-Sea Coral Gardens</a:t>
            </a:r>
            <a:endParaRPr b="1" sz="2800">
              <a:solidFill>
                <a:srgbClr val="00B0F0"/>
              </a:solidFill>
              <a:latin typeface="Roboto"/>
              <a:ea typeface="Roboto"/>
              <a:cs typeface="Roboto"/>
              <a:sym typeface="Roboto"/>
            </a:endParaRPr>
          </a:p>
        </p:txBody>
      </p:sp>
      <p:pic>
        <p:nvPicPr>
          <p:cNvPr descr="The Lophelia pertusa deep-sea coral mounds were also home to high biodiversity, as is evident in this image, which features a variety of Lophelia pertusa inhabitants, including glass sponges, squat lobsters, a snail, an urchin, and more." id="57" name="Google Shape;57;g38d8b06e5c6_1_22"/>
          <p:cNvPicPr preferRelativeResize="0"/>
          <p:nvPr/>
        </p:nvPicPr>
        <p:blipFill rotWithShape="1">
          <a:blip r:embed="rId4">
            <a:alphaModFix/>
          </a:blip>
          <a:srcRect b="0" l="0" r="0" t="0"/>
          <a:stretch/>
        </p:blipFill>
        <p:spPr>
          <a:xfrm>
            <a:off x="4529375" y="1761054"/>
            <a:ext cx="4380300" cy="25350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7"/>
          <p:cNvSpPr txBox="1"/>
          <p:nvPr>
            <p:ph idx="1" type="body"/>
          </p:nvPr>
        </p:nvSpPr>
        <p:spPr>
          <a:xfrm>
            <a:off x="6202800" y="1519368"/>
            <a:ext cx="2814300" cy="3086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It’s not unusual to come across new species when we explore deep-sea areas that no one has ever been to before. This yellow mesh fan, spotted during a remotely operated vehicle (ROV) dive in the deep waters off the coasts of South Carolina, Georgia, and Florida, is actually an animal - not trash! Scientists were unable to identify the species through the camera, so they collected a sample for further analysis in the lab.</a:t>
            </a:r>
            <a:endParaRPr>
              <a:solidFill>
                <a:schemeClr val="dk1"/>
              </a:solidFill>
            </a:endParaRPr>
          </a:p>
          <a:p>
            <a:pPr indent="0" lvl="0" marL="0" rtl="0" algn="l">
              <a:lnSpc>
                <a:spcPct val="100000"/>
              </a:lnSpc>
              <a:spcBef>
                <a:spcPts val="0"/>
              </a:spcBef>
              <a:spcAft>
                <a:spcPts val="0"/>
              </a:spcAft>
              <a:buSzPts val="1800"/>
              <a:buNone/>
            </a:pPr>
            <a:r>
              <a:t/>
            </a:r>
            <a:endParaRPr i="1"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 </a:t>
            </a:r>
            <a:r>
              <a:rPr i="1" lang="en" sz="650" u="sng">
                <a:solidFill>
                  <a:schemeClr val="hlink"/>
                </a:solidFill>
                <a:latin typeface="Roboto"/>
                <a:ea typeface="Roboto"/>
                <a:cs typeface="Roboto"/>
                <a:sym typeface="Roboto"/>
                <a:hlinkClick r:id="rId4"/>
              </a:rPr>
              <a:t>https://archive.oceanexplorer.noaa.gov/okeanos/explorations/ex1907/logs/photolog/welcome.html#cbpi=/okeanos/explorations/ex1907/dailyupdates/nov6/media/meshfan.html</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p:txBody>
      </p:sp>
      <p:pic>
        <p:nvPicPr>
          <p:cNvPr descr="This yellow mesh fan, spotted during a remotely operated vehicle (ROV) dive in the deep waters off the coasts of South Carolina, Georgia, and Florida, is actually an animal - not trash!" id="129" name="Google Shape;129;p7"/>
          <p:cNvPicPr preferRelativeResize="0"/>
          <p:nvPr/>
        </p:nvPicPr>
        <p:blipFill rotWithShape="1">
          <a:blip r:embed="rId5">
            <a:alphaModFix/>
          </a:blip>
          <a:srcRect b="0" l="0" r="0" t="0"/>
          <a:stretch/>
        </p:blipFill>
        <p:spPr>
          <a:xfrm>
            <a:off x="317662" y="1391301"/>
            <a:ext cx="5762738" cy="3241536"/>
          </a:xfrm>
          <a:prstGeom prst="rect">
            <a:avLst/>
          </a:prstGeom>
          <a:noFill/>
          <a:ln>
            <a:noFill/>
          </a:ln>
        </p:spPr>
      </p:pic>
      <p:sp>
        <p:nvSpPr>
          <p:cNvPr id="130" name="Google Shape;130;p7"/>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Yellow Mesh Fan</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Google Shape;135;p8"/>
          <p:cNvSpPr txBox="1"/>
          <p:nvPr>
            <p:ph idx="1" type="body"/>
          </p:nvPr>
        </p:nvSpPr>
        <p:spPr>
          <a:xfrm>
            <a:off x="6462000" y="1712447"/>
            <a:ext cx="2559600" cy="25320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During a remotely operated vehicle (ROV) dive in the Million Mounds Coral region off the coast of Florida, explorers spotted an abundance of spiky-armed brittle stars with pink central discs moving in the coral rubble. This one was collected from a depth of 822 meters (2,697 feet).</a:t>
            </a:r>
            <a:br>
              <a:rPr lang="en" sz="1200">
                <a:solidFill>
                  <a:schemeClr val="dk1"/>
                </a:solidFill>
                <a:latin typeface="Roboto"/>
                <a:ea typeface="Roboto"/>
                <a:cs typeface="Roboto"/>
                <a:sym typeface="Roboto"/>
              </a:rPr>
            </a:b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 </a:t>
            </a:r>
            <a:r>
              <a:rPr i="1" lang="en" sz="650" u="sng">
                <a:solidFill>
                  <a:schemeClr val="hlink"/>
                </a:solidFill>
                <a:latin typeface="Roboto"/>
                <a:ea typeface="Roboto"/>
                <a:cs typeface="Roboto"/>
                <a:sym typeface="Roboto"/>
                <a:hlinkClick r:id="rId4"/>
              </a:rPr>
              <a:t>https://archive.oceanexplorer.noaa.gov/okeanos/explorations/ex2107/gallery/gallery.html#cbpi=/okeanos/explorations/ex2107/gallery/media/dive14-brittle-star.inc</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p:txBody>
      </p:sp>
      <p:pic>
        <p:nvPicPr>
          <p:cNvPr descr="During a remotely operated vehicle (ROV) dive in the Million Mounds Coral region off the coast of Florida, explorers spotted an abundance of spiky-armed brittle stars with pink central discs moving in the coral rubble." id="136" name="Google Shape;136;p8"/>
          <p:cNvPicPr preferRelativeResize="0"/>
          <p:nvPr/>
        </p:nvPicPr>
        <p:blipFill rotWithShape="1">
          <a:blip r:embed="rId5">
            <a:alphaModFix/>
          </a:blip>
          <a:srcRect b="0" l="0" r="0" t="0"/>
          <a:stretch/>
        </p:blipFill>
        <p:spPr>
          <a:xfrm>
            <a:off x="277444" y="1387200"/>
            <a:ext cx="6058666" cy="3408000"/>
          </a:xfrm>
          <a:prstGeom prst="rect">
            <a:avLst/>
          </a:prstGeom>
          <a:noFill/>
          <a:ln>
            <a:noFill/>
          </a:ln>
        </p:spPr>
      </p:pic>
      <p:sp>
        <p:nvSpPr>
          <p:cNvPr id="137" name="Google Shape;137;p8"/>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Brittle Star</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
        <p:nvSpPr>
          <p:cNvPr id="142" name="Google Shape;142;p9"/>
          <p:cNvSpPr txBox="1"/>
          <p:nvPr>
            <p:ph idx="1" type="body"/>
          </p:nvPr>
        </p:nvSpPr>
        <p:spPr>
          <a:xfrm>
            <a:off x="6365174" y="2571750"/>
            <a:ext cx="2499172" cy="757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Explorers observed many animals within the coral rubble in the Million Mounds coral region during dives with remotely operated vehicles (ROVs). This rattail fish was observed swimming around coral rubble at 822 meters (2,697 feet). During the dive, scientists saw several other species of fish, including cutthroat eels, cusk eels, and even a Darwin’s slimehead.</a:t>
            </a:r>
            <a:endParaRPr>
              <a:solidFill>
                <a:schemeClr val="dk1"/>
              </a:solidFill>
            </a:endParaRPr>
          </a:p>
          <a:p>
            <a:pPr indent="0" lvl="0" marL="0" rtl="0" algn="l">
              <a:lnSpc>
                <a:spcPct val="100000"/>
              </a:lnSpc>
              <a:spcBef>
                <a:spcPts val="0"/>
              </a:spcBef>
              <a:spcAft>
                <a:spcPts val="0"/>
              </a:spcAft>
              <a:buSzPts val="1800"/>
              <a:buNone/>
            </a:pPr>
            <a:r>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 </a:t>
            </a:r>
            <a:r>
              <a:rPr i="1" lang="en" sz="650" u="sng">
                <a:solidFill>
                  <a:schemeClr val="hlink"/>
                </a:solidFill>
                <a:latin typeface="Roboto"/>
                <a:ea typeface="Roboto"/>
                <a:cs typeface="Roboto"/>
                <a:sym typeface="Roboto"/>
                <a:hlinkClick r:id="rId4"/>
              </a:rPr>
              <a:t>https://archive.oceanexplorer.noaa.gov/okeanos/explorations/ex2107/gallery/gallery.html#cbpi=/okeanos/explorations/ex2107/gallery/media/dive14-rattail.inc</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a:p>
            <a:pPr indent="0" lvl="0" marL="0" rtl="0" algn="l">
              <a:lnSpc>
                <a:spcPct val="100000"/>
              </a:lnSpc>
              <a:spcBef>
                <a:spcPts val="0"/>
              </a:spcBef>
              <a:spcAft>
                <a:spcPts val="0"/>
              </a:spcAft>
              <a:buSzPts val="1800"/>
              <a:buNone/>
            </a:pPr>
            <a:r>
              <a:t/>
            </a:r>
            <a:endParaRPr i="1" sz="650">
              <a:latin typeface="Roboto"/>
              <a:ea typeface="Roboto"/>
              <a:cs typeface="Roboto"/>
              <a:sym typeface="Roboto"/>
            </a:endParaRPr>
          </a:p>
        </p:txBody>
      </p:sp>
      <p:pic>
        <p:nvPicPr>
          <p:cNvPr descr="This rattail fish was observed swimming around coral rubble at 822 meters (2,697 feet)." id="143" name="Google Shape;143;p9"/>
          <p:cNvPicPr preferRelativeResize="0"/>
          <p:nvPr/>
        </p:nvPicPr>
        <p:blipFill rotWithShape="1">
          <a:blip r:embed="rId5">
            <a:alphaModFix/>
          </a:blip>
          <a:srcRect b="0" l="0" r="0" t="0"/>
          <a:stretch/>
        </p:blipFill>
        <p:spPr>
          <a:xfrm>
            <a:off x="347950" y="1339981"/>
            <a:ext cx="5942818" cy="3342836"/>
          </a:xfrm>
          <a:prstGeom prst="rect">
            <a:avLst/>
          </a:prstGeom>
          <a:noFill/>
          <a:ln>
            <a:noFill/>
          </a:ln>
        </p:spPr>
      </p:pic>
      <p:sp>
        <p:nvSpPr>
          <p:cNvPr id="144" name="Google Shape;144;p9"/>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Rattail</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10"/>
          <p:cNvSpPr txBox="1"/>
          <p:nvPr>
            <p:ph idx="1" type="body"/>
          </p:nvPr>
        </p:nvSpPr>
        <p:spPr>
          <a:xfrm>
            <a:off x="6501600" y="1627491"/>
            <a:ext cx="2437200" cy="27168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This cluster of small, spiky sponges is in the family Cladorhizidae. Cladorhizids are carnivorous sponges that prey on animals such as small crustaceans. This cluster was imaged living on dead coral rubble in the deep waters off the coast of Florida at 825 meters (2,707 feet).</a:t>
            </a:r>
            <a:endParaRPr>
              <a:solidFill>
                <a:schemeClr val="dk1"/>
              </a:solidFill>
            </a:endParaRPr>
          </a:p>
          <a:p>
            <a:pPr indent="0" lvl="0" marL="0" rtl="0" algn="l">
              <a:lnSpc>
                <a:spcPct val="100000"/>
              </a:lnSpc>
              <a:spcBef>
                <a:spcPts val="0"/>
              </a:spcBef>
              <a:spcAft>
                <a:spcPts val="0"/>
              </a:spcAft>
              <a:buSzPts val="1800"/>
              <a:buNone/>
            </a:pPr>
            <a:r>
              <a:t/>
            </a:r>
            <a:endParaRPr i="1"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 </a:t>
            </a:r>
            <a:r>
              <a:rPr i="1" lang="en" sz="650" u="sng">
                <a:solidFill>
                  <a:schemeClr val="hlink"/>
                </a:solidFill>
                <a:latin typeface="Roboto"/>
                <a:ea typeface="Roboto"/>
                <a:cs typeface="Roboto"/>
                <a:sym typeface="Roboto"/>
                <a:hlinkClick r:id="rId4"/>
              </a:rPr>
              <a:t>https://arc</a:t>
            </a:r>
            <a:r>
              <a:rPr i="1" lang="en" sz="650" u="sng">
                <a:solidFill>
                  <a:schemeClr val="hlink"/>
                </a:solidFill>
                <a:latin typeface="Roboto"/>
                <a:ea typeface="Roboto"/>
                <a:cs typeface="Roboto"/>
                <a:sym typeface="Roboto"/>
                <a:hlinkClick r:id="rId5"/>
              </a:rPr>
              <a:t>hive.</a:t>
            </a:r>
            <a:r>
              <a:rPr i="1" lang="en" sz="650" u="sng">
                <a:solidFill>
                  <a:schemeClr val="hlink"/>
                </a:solidFill>
                <a:latin typeface="Roboto"/>
                <a:ea typeface="Roboto"/>
                <a:cs typeface="Roboto"/>
                <a:sym typeface="Roboto"/>
                <a:hlinkClick r:id="rId6"/>
              </a:rPr>
              <a:t>oceanexplorer.noaa.gov/okeanos/explorations/ex2107/gallery/gallery.html#cbpi=/okeanos/explorations/ex2107/gallery/media/dive14-sponges.inc</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p:txBody>
      </p:sp>
      <p:pic>
        <p:nvPicPr>
          <p:cNvPr descr="This cluster of small, spiky sponges is in the family Cladorhizidae." id="150" name="Google Shape;150;p10"/>
          <p:cNvPicPr preferRelativeResize="0"/>
          <p:nvPr/>
        </p:nvPicPr>
        <p:blipFill rotWithShape="1">
          <a:blip r:embed="rId7">
            <a:alphaModFix/>
          </a:blip>
          <a:srcRect b="0" l="0" r="0" t="0"/>
          <a:stretch/>
        </p:blipFill>
        <p:spPr>
          <a:xfrm>
            <a:off x="364073" y="1325178"/>
            <a:ext cx="5982728" cy="3365285"/>
          </a:xfrm>
          <a:prstGeom prst="rect">
            <a:avLst/>
          </a:prstGeom>
          <a:noFill/>
          <a:ln>
            <a:noFill/>
          </a:ln>
        </p:spPr>
      </p:pic>
      <p:sp>
        <p:nvSpPr>
          <p:cNvPr id="151" name="Google Shape;151;p10"/>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Carnivorous Sponges</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sp>
        <p:nvSpPr>
          <p:cNvPr id="156" name="Google Shape;156;p11"/>
          <p:cNvSpPr txBox="1"/>
          <p:nvPr>
            <p:ph idx="1" type="body"/>
          </p:nvPr>
        </p:nvSpPr>
        <p:spPr>
          <a:xfrm>
            <a:off x="6465600" y="1993409"/>
            <a:ext cx="2397300" cy="21627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This juvenile octopus, </a:t>
            </a:r>
            <a:r>
              <a:rPr i="1" lang="en" sz="1200">
                <a:solidFill>
                  <a:schemeClr val="dk1"/>
                </a:solidFill>
                <a:latin typeface="Roboto"/>
                <a:ea typeface="Roboto"/>
                <a:cs typeface="Roboto"/>
                <a:sym typeface="Roboto"/>
              </a:rPr>
              <a:t>Muusoctopus januarii</a:t>
            </a:r>
            <a:r>
              <a:rPr lang="en" sz="1200">
                <a:solidFill>
                  <a:schemeClr val="dk1"/>
                </a:solidFill>
                <a:latin typeface="Roboto"/>
                <a:ea typeface="Roboto"/>
                <a:cs typeface="Roboto"/>
                <a:sym typeface="Roboto"/>
              </a:rPr>
              <a:t>, was observed exploring its surroundings on a small ridge of deep-sea coral reef mounds off the coasts of South Carolina and Georgia.</a:t>
            </a:r>
            <a:endParaRPr>
              <a:solidFill>
                <a:schemeClr val="dk1"/>
              </a:solidFill>
            </a:endParaRPr>
          </a:p>
          <a:p>
            <a:pPr indent="0" lvl="0" marL="0" rtl="0" algn="l">
              <a:lnSpc>
                <a:spcPct val="100000"/>
              </a:lnSpc>
              <a:spcBef>
                <a:spcPts val="0"/>
              </a:spcBef>
              <a:spcAft>
                <a:spcPts val="0"/>
              </a:spcAft>
              <a:buSzPts val="1800"/>
              <a:buNone/>
            </a:pPr>
            <a:r>
              <a:t/>
            </a:r>
            <a:endParaRPr i="1"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a:t>
            </a:r>
            <a:r>
              <a:rPr lang="en" sz="650">
                <a:solidFill>
                  <a:schemeClr val="dk1"/>
                </a:solidFill>
                <a:latin typeface="Roboto"/>
                <a:ea typeface="Roboto"/>
                <a:cs typeface="Roboto"/>
                <a:sym typeface="Roboto"/>
              </a:rPr>
              <a:t>. </a:t>
            </a:r>
            <a:r>
              <a:rPr i="1" lang="en" sz="650" u="sng">
                <a:solidFill>
                  <a:schemeClr val="hlink"/>
                </a:solidFill>
                <a:latin typeface="Roboto"/>
                <a:ea typeface="Roboto"/>
                <a:cs typeface="Roboto"/>
                <a:sym typeface="Roboto"/>
                <a:hlinkClick r:id="rId4"/>
              </a:rPr>
              <a:t>https://archive.oceanexplorer.noaa.gov/okeanos/explorations/ex2107/gallery/gallery.html#cbpi=/okeanos/explorations/ex2107/gallery/media/dive01-octopus.inc</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p:txBody>
      </p:sp>
      <p:pic>
        <p:nvPicPr>
          <p:cNvPr descr="This juvenile octopus, Muusoctopus januarii, was observed exploring its surroundings on a small ridge of deep-sea coral reef mounds off the coasts of South Carolina and Georgia." id="157" name="Google Shape;157;p11"/>
          <p:cNvPicPr preferRelativeResize="0"/>
          <p:nvPr/>
        </p:nvPicPr>
        <p:blipFill rotWithShape="1">
          <a:blip r:embed="rId5">
            <a:alphaModFix/>
          </a:blip>
          <a:srcRect b="0" l="0" r="0" t="0"/>
          <a:stretch/>
        </p:blipFill>
        <p:spPr>
          <a:xfrm>
            <a:off x="403444" y="1339715"/>
            <a:ext cx="5990156" cy="3369463"/>
          </a:xfrm>
          <a:prstGeom prst="rect">
            <a:avLst/>
          </a:prstGeom>
          <a:noFill/>
          <a:ln>
            <a:noFill/>
          </a:ln>
        </p:spPr>
      </p:pic>
      <p:sp>
        <p:nvSpPr>
          <p:cNvPr id="158" name="Google Shape;158;p11"/>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Juvenile Octopus</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12"/>
          <p:cNvSpPr txBox="1"/>
          <p:nvPr>
            <p:ph idx="1" type="body"/>
          </p:nvPr>
        </p:nvSpPr>
        <p:spPr>
          <a:xfrm>
            <a:off x="6310800" y="1692322"/>
            <a:ext cx="2617200" cy="29013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A birdbeak dogfish shark was seen making its way over dead coral rubble that covered the seafloor for much of the first half of a remotely operated vehicle (ROV) dive on a small ridge of deep-sea coral mounds located off the coasts of South Carolina and Georgia. This shark, with its large eyes, was seen at a depth of approximately 860 meters (2,821 feet).</a:t>
            </a:r>
            <a:endParaRPr>
              <a:solidFill>
                <a:schemeClr val="dk1"/>
              </a:solidFill>
            </a:endParaRPr>
          </a:p>
          <a:p>
            <a:pPr indent="0" lvl="0" marL="0" rtl="0" algn="l">
              <a:lnSpc>
                <a:spcPct val="100000"/>
              </a:lnSpc>
              <a:spcBef>
                <a:spcPts val="0"/>
              </a:spcBef>
              <a:spcAft>
                <a:spcPts val="0"/>
              </a:spcAft>
              <a:buSzPts val="1800"/>
              <a:buNone/>
            </a:pPr>
            <a:r>
              <a:t/>
            </a:r>
            <a:endParaRPr i="1"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 </a:t>
            </a:r>
            <a:r>
              <a:rPr i="1" lang="en" sz="650" u="sng">
                <a:solidFill>
                  <a:schemeClr val="hlink"/>
                </a:solidFill>
                <a:latin typeface="Roboto"/>
                <a:ea typeface="Roboto"/>
                <a:cs typeface="Roboto"/>
                <a:sym typeface="Roboto"/>
                <a:hlinkClick r:id="rId4"/>
              </a:rPr>
              <a:t>https://archive.oceanexplorer.noaa.gov/okeanos/explorations/ex2107/gallery/gallery.html#cbpi=/okeanos/explorations/ex2107/gallery/media/dive01-shark.inc</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p:txBody>
      </p:sp>
      <p:pic>
        <p:nvPicPr>
          <p:cNvPr descr="A birdbeak dogfish shark was seen making its way over dead coral rubble that covered the seafloor for much of the first half of a remotely operated vehicle (ROV) dive on a small ridge of deep-sea coral mounds located off the coasts of South Carolina and Georgia." id="164" name="Google Shape;164;p12"/>
          <p:cNvPicPr preferRelativeResize="0"/>
          <p:nvPr/>
        </p:nvPicPr>
        <p:blipFill rotWithShape="1">
          <a:blip r:embed="rId5">
            <a:alphaModFix/>
          </a:blip>
          <a:srcRect b="0" l="0" r="0" t="0"/>
          <a:stretch/>
        </p:blipFill>
        <p:spPr>
          <a:xfrm>
            <a:off x="392644" y="1373338"/>
            <a:ext cx="5784956" cy="3254038"/>
          </a:xfrm>
          <a:prstGeom prst="rect">
            <a:avLst/>
          </a:prstGeom>
          <a:noFill/>
          <a:ln>
            <a:noFill/>
          </a:ln>
        </p:spPr>
      </p:pic>
      <p:sp>
        <p:nvSpPr>
          <p:cNvPr id="165" name="Google Shape;165;p12"/>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Birdbeak Dogfish Shark</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13"/>
          <p:cNvSpPr txBox="1"/>
          <p:nvPr>
            <p:ph idx="1" type="body"/>
          </p:nvPr>
        </p:nvSpPr>
        <p:spPr>
          <a:xfrm>
            <a:off x="6285600" y="1902156"/>
            <a:ext cx="2599200" cy="23472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Alfonsino fish are a commercially important species. This fish was seen swimming over a thicket of </a:t>
            </a:r>
            <a:r>
              <a:rPr i="1" lang="en" sz="1200">
                <a:solidFill>
                  <a:schemeClr val="dk1"/>
                </a:solidFill>
                <a:latin typeface="Roboto"/>
                <a:ea typeface="Roboto"/>
                <a:cs typeface="Roboto"/>
                <a:sym typeface="Roboto"/>
              </a:rPr>
              <a:t>Lophelia pertusa</a:t>
            </a:r>
            <a:r>
              <a:rPr lang="en" sz="1200">
                <a:solidFill>
                  <a:schemeClr val="dk1"/>
                </a:solidFill>
                <a:latin typeface="Roboto"/>
                <a:ea typeface="Roboto"/>
                <a:cs typeface="Roboto"/>
                <a:sym typeface="Roboto"/>
              </a:rPr>
              <a:t> during a remotely operated vehicle (ROV) dive on a cold water deep-sea coral mound located off the coasts of South Carolina, Georgia, and Florida. </a:t>
            </a:r>
            <a:endParaRPr>
              <a:solidFill>
                <a:schemeClr val="dk1"/>
              </a:solidFill>
            </a:endParaRPr>
          </a:p>
          <a:p>
            <a:pPr indent="0" lvl="0" marL="0" rtl="0" algn="l">
              <a:lnSpc>
                <a:spcPct val="100000"/>
              </a:lnSpc>
              <a:spcBef>
                <a:spcPts val="0"/>
              </a:spcBef>
              <a:spcAft>
                <a:spcPts val="0"/>
              </a:spcAft>
              <a:buSzPts val="1800"/>
              <a:buNone/>
            </a:pPr>
            <a:r>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a:t>
            </a:r>
            <a:r>
              <a:rPr lang="en" sz="650">
                <a:solidFill>
                  <a:schemeClr val="dk1"/>
                </a:solidFill>
                <a:latin typeface="Roboto"/>
                <a:ea typeface="Roboto"/>
                <a:cs typeface="Roboto"/>
                <a:sym typeface="Roboto"/>
              </a:rPr>
              <a:t>. </a:t>
            </a:r>
            <a:r>
              <a:rPr i="1" lang="en" sz="650" u="sng">
                <a:solidFill>
                  <a:schemeClr val="hlink"/>
                </a:solidFill>
                <a:latin typeface="Roboto"/>
                <a:ea typeface="Roboto"/>
                <a:cs typeface="Roboto"/>
                <a:sym typeface="Roboto"/>
                <a:hlinkClick r:id="rId4"/>
              </a:rPr>
              <a:t>https://archive.oceanexplorer.noaa.gov/okeanos/explorations/ex1903/logs/photolog/welcome.html#cbpi=/okeanos/explorations/ex1903/logs/july9/media/fish.html</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p:txBody>
      </p:sp>
      <p:pic>
        <p:nvPicPr>
          <p:cNvPr descr="Alfonsino fish are a commercially important species. This fish was seen swimming over a thicket of Lophelia pertusa." id="171" name="Google Shape;171;p13"/>
          <p:cNvPicPr preferRelativeResize="0"/>
          <p:nvPr/>
        </p:nvPicPr>
        <p:blipFill rotWithShape="1">
          <a:blip r:embed="rId5">
            <a:alphaModFix/>
          </a:blip>
          <a:srcRect b="0" l="0" r="0" t="0"/>
          <a:stretch/>
        </p:blipFill>
        <p:spPr>
          <a:xfrm>
            <a:off x="421444" y="1387200"/>
            <a:ext cx="5725866" cy="3220800"/>
          </a:xfrm>
          <a:prstGeom prst="rect">
            <a:avLst/>
          </a:prstGeom>
          <a:noFill/>
          <a:ln>
            <a:noFill/>
          </a:ln>
        </p:spPr>
      </p:pic>
      <p:sp>
        <p:nvSpPr>
          <p:cNvPr id="172" name="Google Shape;172;p13"/>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Alfonsino Fish</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 name="Shape 176"/>
        <p:cNvGrpSpPr/>
        <p:nvPr/>
      </p:nvGrpSpPr>
      <p:grpSpPr>
        <a:xfrm>
          <a:off x="0" y="0"/>
          <a:ext cx="0" cy="0"/>
          <a:chOff x="0" y="0"/>
          <a:chExt cx="0" cy="0"/>
        </a:xfrm>
      </p:grpSpPr>
      <p:sp>
        <p:nvSpPr>
          <p:cNvPr id="177" name="Google Shape;177;p14"/>
          <p:cNvSpPr txBox="1"/>
          <p:nvPr>
            <p:ph idx="1" type="body"/>
          </p:nvPr>
        </p:nvSpPr>
        <p:spPr>
          <a:xfrm>
            <a:off x="6325200" y="1550623"/>
            <a:ext cx="2490900" cy="27168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While exploring deep-sea coral mounds off the coasts of the Southeastern United States explorers observed a massive sea urchin, from the order Cidaroida, and at least six other individuals. A number of sea stars called cookie stars (</a:t>
            </a:r>
            <a:r>
              <a:rPr i="1" lang="en" sz="1200">
                <a:solidFill>
                  <a:schemeClr val="dk1"/>
                </a:solidFill>
                <a:latin typeface="Roboto"/>
                <a:ea typeface="Roboto"/>
                <a:cs typeface="Roboto"/>
                <a:sym typeface="Roboto"/>
              </a:rPr>
              <a:t>Plinthaster dentatus</a:t>
            </a:r>
            <a:r>
              <a:rPr lang="en" sz="1200">
                <a:solidFill>
                  <a:schemeClr val="dk1"/>
                </a:solidFill>
                <a:latin typeface="Roboto"/>
                <a:ea typeface="Roboto"/>
                <a:cs typeface="Roboto"/>
                <a:sym typeface="Roboto"/>
              </a:rPr>
              <a:t>) were also observed feeding on a sponge.</a:t>
            </a:r>
            <a:endParaRPr>
              <a:solidFill>
                <a:schemeClr val="dk1"/>
              </a:solidFill>
            </a:endParaRPr>
          </a:p>
          <a:p>
            <a:pPr indent="0" lvl="0" marL="0" rtl="0" algn="l">
              <a:lnSpc>
                <a:spcPct val="100000"/>
              </a:lnSpc>
              <a:spcBef>
                <a:spcPts val="0"/>
              </a:spcBef>
              <a:spcAft>
                <a:spcPts val="0"/>
              </a:spcAft>
              <a:buSzPts val="1800"/>
              <a:buNone/>
            </a:pPr>
            <a:r>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 </a:t>
            </a:r>
            <a:r>
              <a:rPr i="1" lang="en" sz="650" u="sng">
                <a:solidFill>
                  <a:schemeClr val="hlink"/>
                </a:solidFill>
                <a:latin typeface="Roboto"/>
                <a:ea typeface="Roboto"/>
                <a:cs typeface="Roboto"/>
                <a:sym typeface="Roboto"/>
                <a:hlinkClick r:id="rId4"/>
              </a:rPr>
              <a:t>https://archive.oceanexplorer.noaa.gov/okeanos/explorations/ex1903/logs/photolog/welcome.html#cbpi=/okeanos/explorations/ex1903/logs/july4/media/feeding.html</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t/>
            </a:r>
            <a:endParaRPr i="1" sz="650">
              <a:latin typeface="Roboto"/>
              <a:ea typeface="Roboto"/>
              <a:cs typeface="Roboto"/>
              <a:sym typeface="Roboto"/>
            </a:endParaRPr>
          </a:p>
        </p:txBody>
      </p:sp>
      <p:pic>
        <p:nvPicPr>
          <p:cNvPr descr="A number of sea stars called cookie stars (Plinthaster dentatus) were also observed feeding on a sponge." id="178" name="Google Shape;178;p14"/>
          <p:cNvPicPr preferRelativeResize="0"/>
          <p:nvPr/>
        </p:nvPicPr>
        <p:blipFill rotWithShape="1">
          <a:blip r:embed="rId5">
            <a:alphaModFix/>
          </a:blip>
          <a:srcRect b="0" l="0" r="0" t="0"/>
          <a:stretch/>
        </p:blipFill>
        <p:spPr>
          <a:xfrm>
            <a:off x="479044" y="1419600"/>
            <a:ext cx="5698556" cy="3205438"/>
          </a:xfrm>
          <a:prstGeom prst="rect">
            <a:avLst/>
          </a:prstGeom>
          <a:noFill/>
          <a:ln>
            <a:noFill/>
          </a:ln>
        </p:spPr>
      </p:pic>
      <p:sp>
        <p:nvSpPr>
          <p:cNvPr id="179" name="Google Shape;179;p14"/>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Cidaroid Sea Urchin</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sp>
        <p:nvSpPr>
          <p:cNvPr id="184" name="Google Shape;184;g38d8b06e5c6_1_3"/>
          <p:cNvSpPr txBox="1"/>
          <p:nvPr/>
        </p:nvSpPr>
        <p:spPr>
          <a:xfrm>
            <a:off x="511000" y="184300"/>
            <a:ext cx="820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38d8b06e5c6_1_3"/>
          <p:cNvSpPr txBox="1"/>
          <p:nvPr/>
        </p:nvSpPr>
        <p:spPr>
          <a:xfrm>
            <a:off x="1572206" y="3800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300">
                <a:solidFill>
                  <a:srgbClr val="00A0DC"/>
                </a:solidFill>
                <a:latin typeface="Roboto"/>
                <a:ea typeface="Roboto"/>
                <a:cs typeface="Roboto"/>
                <a:sym typeface="Roboto"/>
              </a:rPr>
              <a:t>Put the Pieces Together</a:t>
            </a:r>
            <a:endParaRPr b="0" sz="2300" u="none" cap="none" strike="noStrike">
              <a:solidFill>
                <a:srgbClr val="00A0DC"/>
              </a:solidFill>
              <a:latin typeface="Roboto"/>
              <a:ea typeface="Roboto"/>
              <a:cs typeface="Roboto"/>
              <a:sym typeface="Roboto"/>
            </a:endParaRPr>
          </a:p>
        </p:txBody>
      </p:sp>
      <p:sp>
        <p:nvSpPr>
          <p:cNvPr id="186" name="Google Shape;186;g38d8b06e5c6_1_3"/>
          <p:cNvSpPr txBox="1"/>
          <p:nvPr/>
        </p:nvSpPr>
        <p:spPr>
          <a:xfrm>
            <a:off x="1335173" y="4584265"/>
            <a:ext cx="841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hlinkClick r:id="rId4"/>
              </a:rPr>
              <a:t>https://archive.oceanexplorer.noaa.gov/okeanos/explorations/ex1711/dailyupdates/media/video/architects/architects-1280x720.mp4</a:t>
            </a:r>
            <a:endParaRPr sz="900"/>
          </a:p>
          <a:p>
            <a:pPr indent="0" lvl="0" marL="0" rtl="0" algn="l">
              <a:spcBef>
                <a:spcPts val="0"/>
              </a:spcBef>
              <a:spcAft>
                <a:spcPts val="0"/>
              </a:spcAft>
              <a:buNone/>
            </a:pPr>
            <a:r>
              <a:t/>
            </a:r>
            <a:endParaRPr sz="900"/>
          </a:p>
        </p:txBody>
      </p:sp>
      <p:pic>
        <p:nvPicPr>
          <p:cNvPr id="187" name="Google Shape;187;g38d8b06e5c6_1_3">
            <a:hlinkClick r:id="rId5"/>
          </p:cNvPr>
          <p:cNvPicPr preferRelativeResize="0"/>
          <p:nvPr/>
        </p:nvPicPr>
        <p:blipFill>
          <a:blip r:embed="rId6">
            <a:alphaModFix/>
          </a:blip>
          <a:stretch>
            <a:fillRect/>
          </a:stretch>
        </p:blipFill>
        <p:spPr>
          <a:xfrm>
            <a:off x="1388625" y="1068809"/>
            <a:ext cx="6677574" cy="354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15"/>
          <p:cNvSpPr txBox="1"/>
          <p:nvPr>
            <p:ph idx="2" type="body"/>
          </p:nvPr>
        </p:nvSpPr>
        <p:spPr>
          <a:xfrm>
            <a:off x="4832401" y="1559816"/>
            <a:ext cx="3999900" cy="2986984"/>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Clr>
                <a:schemeClr val="dk2"/>
              </a:buClr>
              <a:buSzPts val="1200"/>
              <a:buNone/>
            </a:pPr>
            <a:r>
              <a:rPr b="1" i="1" lang="en" sz="1200">
                <a:solidFill>
                  <a:schemeClr val="dk1"/>
                </a:solidFill>
                <a:latin typeface="Roboto"/>
                <a:ea typeface="Roboto"/>
                <a:cs typeface="Roboto"/>
                <a:sym typeface="Roboto"/>
              </a:rPr>
              <a:t>Coast Redwood forest and understory plants in Redwood National Park, California</a:t>
            </a:r>
            <a:endParaRPr>
              <a:solidFill>
                <a:schemeClr val="dk1"/>
              </a:solidFill>
            </a:endParaRPr>
          </a:p>
          <a:p>
            <a:pPr indent="0" lvl="0" marL="0" rtl="0" algn="l">
              <a:lnSpc>
                <a:spcPct val="100000"/>
              </a:lnSpc>
              <a:spcBef>
                <a:spcPts val="0"/>
              </a:spcBef>
              <a:spcAft>
                <a:spcPts val="0"/>
              </a:spcAft>
              <a:buClr>
                <a:schemeClr val="dk2"/>
              </a:buClr>
              <a:buSzPts val="1200"/>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2"/>
              </a:buClr>
              <a:buSzPts val="1200"/>
              <a:buNone/>
            </a:pPr>
            <a:r>
              <a:rPr b="1" lang="en" sz="1200">
                <a:solidFill>
                  <a:schemeClr val="dk1"/>
                </a:solidFill>
                <a:latin typeface="Roboto"/>
                <a:ea typeface="Roboto"/>
                <a:cs typeface="Roboto"/>
                <a:sym typeface="Roboto"/>
              </a:rPr>
              <a:t>Environment:</a:t>
            </a:r>
            <a:endParaRPr b="1" sz="1200">
              <a:solidFill>
                <a:schemeClr val="dk1"/>
              </a:solidFill>
              <a:latin typeface="Roboto"/>
              <a:ea typeface="Roboto"/>
              <a:cs typeface="Roboto"/>
              <a:sym typeface="Roboto"/>
            </a:endParaRPr>
          </a:p>
          <a:p>
            <a:pPr indent="0" lvl="0" marL="0" rtl="0" algn="l">
              <a:lnSpc>
                <a:spcPct val="100000"/>
              </a:lnSpc>
              <a:spcBef>
                <a:spcPts val="1200"/>
              </a:spcBef>
              <a:spcAft>
                <a:spcPts val="0"/>
              </a:spcAft>
              <a:buClr>
                <a:schemeClr val="dk2"/>
              </a:buClr>
              <a:buSzPts val="1200"/>
              <a:buNone/>
            </a:pPr>
            <a:r>
              <a:rPr lang="en" sz="1200">
                <a:solidFill>
                  <a:schemeClr val="dk1"/>
                </a:solidFill>
                <a:latin typeface="Roboto"/>
                <a:ea typeface="Roboto"/>
                <a:cs typeface="Roboto"/>
                <a:sym typeface="Roboto"/>
              </a:rPr>
              <a:t>Coastal forests of Northern California</a:t>
            </a:r>
            <a:endParaRPr sz="1200">
              <a:solidFill>
                <a:schemeClr val="dk1"/>
              </a:solidFill>
              <a:latin typeface="Roboto"/>
              <a:ea typeface="Roboto"/>
              <a:cs typeface="Roboto"/>
              <a:sym typeface="Roboto"/>
            </a:endParaRPr>
          </a:p>
          <a:p>
            <a:pPr indent="0" lvl="0" marL="0" rtl="0" algn="l">
              <a:lnSpc>
                <a:spcPct val="100000"/>
              </a:lnSpc>
              <a:spcBef>
                <a:spcPts val="1200"/>
              </a:spcBef>
              <a:spcAft>
                <a:spcPts val="0"/>
              </a:spcAft>
              <a:buClr>
                <a:schemeClr val="dk2"/>
              </a:buClr>
              <a:buSzPts val="1200"/>
              <a:buNone/>
            </a:pPr>
            <a:r>
              <a:rPr b="1" lang="en" sz="1200">
                <a:solidFill>
                  <a:schemeClr val="dk1"/>
                </a:solidFill>
                <a:latin typeface="Roboto"/>
                <a:ea typeface="Roboto"/>
                <a:cs typeface="Roboto"/>
                <a:sym typeface="Roboto"/>
              </a:rPr>
              <a:t>Effects</a:t>
            </a:r>
            <a:endParaRPr b="1" sz="1200">
              <a:solidFill>
                <a:schemeClr val="dk1"/>
              </a:solidFill>
              <a:latin typeface="Roboto"/>
              <a:ea typeface="Roboto"/>
              <a:cs typeface="Roboto"/>
              <a:sym typeface="Roboto"/>
            </a:endParaRPr>
          </a:p>
          <a:p>
            <a:pPr indent="-342900" lvl="0" marL="457200" rtl="0" algn="l">
              <a:lnSpc>
                <a:spcPct val="115000"/>
              </a:lnSpc>
              <a:spcBef>
                <a:spcPts val="1200"/>
              </a:spcBef>
              <a:spcAft>
                <a:spcPts val="0"/>
              </a:spcAft>
              <a:buClr>
                <a:schemeClr val="dk1"/>
              </a:buClr>
              <a:buSzPts val="1200"/>
              <a:buFont typeface="Arial"/>
              <a:buChar char="•"/>
            </a:pPr>
            <a:r>
              <a:rPr lang="en" sz="1200">
                <a:solidFill>
                  <a:schemeClr val="dk1"/>
                </a:solidFill>
                <a:latin typeface="Roboto"/>
                <a:ea typeface="Roboto"/>
                <a:cs typeface="Roboto"/>
                <a:sym typeface="Roboto"/>
              </a:rPr>
              <a:t>Coexist with various hardwoods that differ from coastal to inland side of forest</a:t>
            </a:r>
            <a:endParaRPr>
              <a:solidFill>
                <a:schemeClr val="dk1"/>
              </a:solidFill>
            </a:endParaRPr>
          </a:p>
          <a:p>
            <a:pPr indent="-342900" lvl="0" marL="457200" rtl="0" algn="l">
              <a:lnSpc>
                <a:spcPct val="115000"/>
              </a:lnSpc>
              <a:spcBef>
                <a:spcPts val="0"/>
              </a:spcBef>
              <a:spcAft>
                <a:spcPts val="0"/>
              </a:spcAft>
              <a:buClr>
                <a:schemeClr val="dk1"/>
              </a:buClr>
              <a:buSzPts val="1200"/>
              <a:buFont typeface="Arial"/>
              <a:buChar char="•"/>
            </a:pPr>
            <a:r>
              <a:rPr lang="en" sz="1200">
                <a:solidFill>
                  <a:schemeClr val="dk1"/>
                </a:solidFill>
                <a:latin typeface="Roboto"/>
                <a:ea typeface="Roboto"/>
                <a:cs typeface="Roboto"/>
                <a:sym typeface="Roboto"/>
              </a:rPr>
              <a:t>Provide habitat for many mammals, birds, insects, and other organisms</a:t>
            </a:r>
            <a:endParaRPr>
              <a:solidFill>
                <a:schemeClr val="dk1"/>
              </a:solidFill>
            </a:endParaRPr>
          </a:p>
          <a:p>
            <a:pPr indent="-266700" lvl="0" marL="457200" rtl="0" algn="l">
              <a:lnSpc>
                <a:spcPct val="100000"/>
              </a:lnSpc>
              <a:spcBef>
                <a:spcPts val="0"/>
              </a:spcBef>
              <a:spcAft>
                <a:spcPts val="0"/>
              </a:spcAft>
              <a:buClr>
                <a:schemeClr val="dk2"/>
              </a:buClr>
              <a:buSzPts val="1200"/>
              <a:buFont typeface="Arial"/>
              <a:buNone/>
            </a:pPr>
            <a:r>
              <a:t/>
            </a:r>
            <a:endParaRPr sz="1200">
              <a:solidFill>
                <a:schemeClr val="dk2"/>
              </a:solidFill>
              <a:latin typeface="Roboto"/>
              <a:ea typeface="Roboto"/>
              <a:cs typeface="Roboto"/>
              <a:sym typeface="Roboto"/>
            </a:endParaRPr>
          </a:p>
          <a:p>
            <a:pPr indent="0" lvl="0" marL="0" rtl="0" algn="l">
              <a:lnSpc>
                <a:spcPct val="115000"/>
              </a:lnSpc>
              <a:spcBef>
                <a:spcPts val="0"/>
              </a:spcBef>
              <a:spcAft>
                <a:spcPts val="0"/>
              </a:spcAft>
              <a:buSzPts val="1400"/>
              <a:buNone/>
            </a:pPr>
            <a:r>
              <a:rPr i="1" lang="en" sz="650">
                <a:solidFill>
                  <a:schemeClr val="dk1"/>
                </a:solidFill>
                <a:latin typeface="Roboto"/>
                <a:ea typeface="Roboto"/>
                <a:cs typeface="Roboto"/>
                <a:sym typeface="Roboto"/>
              </a:rPr>
              <a:t>Image from:</a:t>
            </a:r>
            <a:r>
              <a:rPr i="1" lang="en" sz="650">
                <a:solidFill>
                  <a:schemeClr val="dk2"/>
                </a:solidFill>
                <a:latin typeface="Roboto"/>
                <a:ea typeface="Roboto"/>
                <a:cs typeface="Roboto"/>
                <a:sym typeface="Roboto"/>
              </a:rPr>
              <a:t>  </a:t>
            </a:r>
            <a:r>
              <a:rPr i="1" lang="en" sz="650">
                <a:solidFill>
                  <a:schemeClr val="hlink"/>
                </a:solidFill>
                <a:uFill>
                  <a:noFill/>
                </a:uFill>
                <a:latin typeface="Roboto"/>
                <a:ea typeface="Roboto"/>
                <a:cs typeface="Roboto"/>
                <a:sym typeface="Roboto"/>
                <a:hlinkClick r:id="rId4"/>
              </a:rPr>
              <a:t>https://commons.wikimedia.org/wiki/File:Redwood_National_Park,_fog_in_the_forest.jpg</a:t>
            </a:r>
            <a:endParaRPr i="1" sz="650">
              <a:solidFill>
                <a:schemeClr val="dk2"/>
              </a:solidFill>
              <a:latin typeface="Roboto"/>
              <a:ea typeface="Roboto"/>
              <a:cs typeface="Roboto"/>
              <a:sym typeface="Roboto"/>
            </a:endParaRPr>
          </a:p>
          <a:p>
            <a:pPr indent="0" lvl="0" marL="0" rtl="0" algn="l">
              <a:lnSpc>
                <a:spcPct val="115000"/>
              </a:lnSpc>
              <a:spcBef>
                <a:spcPts val="0"/>
              </a:spcBef>
              <a:spcAft>
                <a:spcPts val="0"/>
              </a:spcAft>
              <a:buSzPts val="1400"/>
              <a:buNone/>
            </a:pPr>
            <a:r>
              <a:rPr i="1" lang="en" sz="650">
                <a:solidFill>
                  <a:schemeClr val="dk1"/>
                </a:solidFill>
                <a:latin typeface="Roboto"/>
                <a:ea typeface="Roboto"/>
                <a:cs typeface="Roboto"/>
                <a:sym typeface="Roboto"/>
              </a:rPr>
              <a:t>Information from: </a:t>
            </a:r>
            <a:endParaRPr i="1" sz="650">
              <a:solidFill>
                <a:schemeClr val="dk1"/>
              </a:solidFill>
              <a:latin typeface="Roboto"/>
              <a:ea typeface="Roboto"/>
              <a:cs typeface="Roboto"/>
              <a:sym typeface="Roboto"/>
            </a:endParaRPr>
          </a:p>
          <a:p>
            <a:pPr indent="0" lvl="0" marL="0" rtl="0" algn="l">
              <a:lnSpc>
                <a:spcPct val="115000"/>
              </a:lnSpc>
              <a:spcBef>
                <a:spcPts val="0"/>
              </a:spcBef>
              <a:spcAft>
                <a:spcPts val="0"/>
              </a:spcAft>
              <a:buSzPts val="1400"/>
              <a:buNone/>
            </a:pPr>
            <a:r>
              <a:rPr i="1" lang="en" sz="650">
                <a:solidFill>
                  <a:schemeClr val="hlink"/>
                </a:solidFill>
                <a:uFill>
                  <a:noFill/>
                </a:uFill>
                <a:latin typeface="Roboto"/>
                <a:ea typeface="Roboto"/>
                <a:cs typeface="Roboto"/>
                <a:sym typeface="Roboto"/>
                <a:hlinkClick r:id="rId5"/>
              </a:rPr>
              <a:t>https://esajournals.onlinelibrary.wiley.com/doi/pdf/10.1890/1540-9295%282005%29003%5B0479%3ALOFSCF%5D2.0.CO%3B2</a:t>
            </a:r>
            <a:endParaRPr i="1" sz="650">
              <a:latin typeface="Roboto"/>
              <a:ea typeface="Roboto"/>
              <a:cs typeface="Roboto"/>
              <a:sym typeface="Roboto"/>
            </a:endParaRPr>
          </a:p>
          <a:p>
            <a:pPr indent="0" lvl="0" marL="0" rtl="0" algn="l">
              <a:lnSpc>
                <a:spcPct val="115000"/>
              </a:lnSpc>
              <a:spcBef>
                <a:spcPts val="0"/>
              </a:spcBef>
              <a:spcAft>
                <a:spcPts val="0"/>
              </a:spcAft>
              <a:buSzPts val="1400"/>
              <a:buNone/>
            </a:pPr>
            <a:r>
              <a:t/>
            </a:r>
            <a:endParaRPr i="1" sz="650">
              <a:latin typeface="Roboto"/>
              <a:ea typeface="Roboto"/>
              <a:cs typeface="Roboto"/>
              <a:sym typeface="Roboto"/>
            </a:endParaRPr>
          </a:p>
        </p:txBody>
      </p:sp>
      <p:pic>
        <p:nvPicPr>
          <p:cNvPr descr="Coast Redwood forest and understory plants in Redwood National Park, California" id="193" name="Google Shape;193;p15"/>
          <p:cNvPicPr preferRelativeResize="0"/>
          <p:nvPr/>
        </p:nvPicPr>
        <p:blipFill rotWithShape="1">
          <a:blip r:embed="rId6">
            <a:alphaModFix/>
          </a:blip>
          <a:srcRect b="0" l="0" r="0" t="0"/>
          <a:stretch/>
        </p:blipFill>
        <p:spPr>
          <a:xfrm>
            <a:off x="311699" y="1390616"/>
            <a:ext cx="4318655" cy="3238984"/>
          </a:xfrm>
          <a:prstGeom prst="rect">
            <a:avLst/>
          </a:prstGeom>
          <a:noFill/>
          <a:ln>
            <a:noFill/>
          </a:ln>
        </p:spPr>
      </p:pic>
      <p:sp>
        <p:nvSpPr>
          <p:cNvPr id="194" name="Google Shape;194;p15"/>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Laying the Foundation: Redwoods</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pic>
        <p:nvPicPr>
          <p:cNvPr descr="NOAA Ocean Exploration 2019 Southeastern U.S. Deep-sea Exploration Dive Map" id="62" name="Google Shape;62;p1"/>
          <p:cNvPicPr preferRelativeResize="0"/>
          <p:nvPr/>
        </p:nvPicPr>
        <p:blipFill rotWithShape="1">
          <a:blip r:embed="rId4">
            <a:alphaModFix/>
          </a:blip>
          <a:srcRect b="0" l="0" r="0" t="0"/>
          <a:stretch/>
        </p:blipFill>
        <p:spPr>
          <a:xfrm>
            <a:off x="1105200" y="1394712"/>
            <a:ext cx="2623650" cy="3078914"/>
          </a:xfrm>
          <a:prstGeom prst="rect">
            <a:avLst/>
          </a:prstGeom>
          <a:noFill/>
          <a:ln>
            <a:noFill/>
          </a:ln>
        </p:spPr>
      </p:pic>
      <p:pic>
        <p:nvPicPr>
          <p:cNvPr descr="Dive 7 of NOAA Ocean Exploration 2019 Southeastern U.S. Deep-sea Exploration" id="63" name="Google Shape;63;p1"/>
          <p:cNvPicPr preferRelativeResize="0"/>
          <p:nvPr/>
        </p:nvPicPr>
        <p:blipFill rotWithShape="1">
          <a:blip r:embed="rId5">
            <a:alphaModFix/>
          </a:blip>
          <a:srcRect b="0" l="0" r="0" t="0"/>
          <a:stretch/>
        </p:blipFill>
        <p:spPr>
          <a:xfrm>
            <a:off x="4949571" y="1318926"/>
            <a:ext cx="2850550" cy="1501328"/>
          </a:xfrm>
          <a:prstGeom prst="rect">
            <a:avLst/>
          </a:prstGeom>
          <a:noFill/>
          <a:ln cap="flat" cmpd="sng" w="19050">
            <a:solidFill>
              <a:srgbClr val="FF0000"/>
            </a:solidFill>
            <a:prstDash val="solid"/>
            <a:round/>
            <a:headEnd len="sm" w="sm" type="none"/>
            <a:tailEnd len="sm" w="sm" type="none"/>
          </a:ln>
        </p:spPr>
      </p:pic>
      <p:cxnSp>
        <p:nvCxnSpPr>
          <p:cNvPr id="64" name="Google Shape;64;p1"/>
          <p:cNvCxnSpPr>
            <a:stCxn id="63" idx="1"/>
          </p:cNvCxnSpPr>
          <p:nvPr/>
        </p:nvCxnSpPr>
        <p:spPr>
          <a:xfrm rot="10800000">
            <a:off x="3128271" y="1997890"/>
            <a:ext cx="1821300" cy="71700"/>
          </a:xfrm>
          <a:prstGeom prst="straightConnector1">
            <a:avLst/>
          </a:prstGeom>
          <a:noFill/>
          <a:ln cap="flat" cmpd="sng" w="19050">
            <a:solidFill>
              <a:srgbClr val="FF0000"/>
            </a:solidFill>
            <a:prstDash val="solid"/>
            <a:round/>
            <a:headEnd len="med" w="med" type="triangle"/>
            <a:tailEnd len="sm" w="sm" type="none"/>
          </a:ln>
        </p:spPr>
      </p:cxnSp>
      <p:pic>
        <p:nvPicPr>
          <p:cNvPr descr="Dive 6 of NOAA Ocean Exploration 2019 Southeastern U.S. Deep-sea Exploration" id="65" name="Google Shape;65;p1"/>
          <p:cNvPicPr preferRelativeResize="0"/>
          <p:nvPr/>
        </p:nvPicPr>
        <p:blipFill rotWithShape="1">
          <a:blip r:embed="rId6">
            <a:alphaModFix/>
          </a:blip>
          <a:srcRect b="0" l="0" r="0" t="0"/>
          <a:stretch/>
        </p:blipFill>
        <p:spPr>
          <a:xfrm>
            <a:off x="5153876" y="2972298"/>
            <a:ext cx="3172924" cy="1501328"/>
          </a:xfrm>
          <a:prstGeom prst="rect">
            <a:avLst/>
          </a:prstGeom>
          <a:noFill/>
          <a:ln cap="flat" cmpd="sng" w="19050">
            <a:solidFill>
              <a:srgbClr val="FF0000"/>
            </a:solidFill>
            <a:prstDash val="solid"/>
            <a:round/>
            <a:headEnd len="sm" w="sm" type="none"/>
            <a:tailEnd len="sm" w="sm" type="none"/>
          </a:ln>
        </p:spPr>
      </p:pic>
      <p:cxnSp>
        <p:nvCxnSpPr>
          <p:cNvPr id="66" name="Google Shape;66;p1"/>
          <p:cNvCxnSpPr>
            <a:stCxn id="65" idx="1"/>
          </p:cNvCxnSpPr>
          <p:nvPr/>
        </p:nvCxnSpPr>
        <p:spPr>
          <a:xfrm rot="10800000">
            <a:off x="2998676" y="2138362"/>
            <a:ext cx="2155200" cy="1584600"/>
          </a:xfrm>
          <a:prstGeom prst="straightConnector1">
            <a:avLst/>
          </a:prstGeom>
          <a:noFill/>
          <a:ln cap="flat" cmpd="sng" w="19050">
            <a:solidFill>
              <a:srgbClr val="FF0000"/>
            </a:solidFill>
            <a:prstDash val="solid"/>
            <a:round/>
            <a:headEnd len="med" w="med" type="triangle"/>
            <a:tailEnd len="sm" w="sm" type="none"/>
          </a:ln>
        </p:spPr>
      </p:cxnSp>
      <p:sp>
        <p:nvSpPr>
          <p:cNvPr id="67" name="Google Shape;67;p1"/>
          <p:cNvSpPr txBox="1"/>
          <p:nvPr>
            <p:ph idx="4294967295" type="body"/>
          </p:nvPr>
        </p:nvSpPr>
        <p:spPr>
          <a:xfrm>
            <a:off x="1044388" y="4474920"/>
            <a:ext cx="7329300" cy="39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SzPts val="1800"/>
              <a:buNone/>
            </a:pPr>
            <a:r>
              <a:rPr lang="en" sz="650">
                <a:solidFill>
                  <a:schemeClr val="dk2"/>
                </a:solidFill>
                <a:latin typeface="Roboto"/>
                <a:ea typeface="Roboto"/>
                <a:cs typeface="Roboto"/>
                <a:sym typeface="Roboto"/>
              </a:rPr>
              <a:t>The 2019 Southeastern U.S. Deep-sea Exploration Expedition included seafloor mapping and Remotely Operated Vehicle (ROV) dives (each dive numbered and indicated by the red markers) in the deep water habitats off the coast of South Carolina, Georgia, and Florida. </a:t>
            </a:r>
            <a:r>
              <a:rPr i="1" lang="en" sz="650">
                <a:solidFill>
                  <a:schemeClr val="dk2"/>
                </a:solidFill>
                <a:uFill>
                  <a:noFill/>
                </a:uFill>
                <a:latin typeface="Roboto"/>
                <a:ea typeface="Roboto"/>
                <a:cs typeface="Roboto"/>
                <a:sym typeface="Roboto"/>
                <a:hlinkClick r:id="rId7">
                  <a:extLst>
                    <a:ext uri="{A12FA001-AC4F-418D-AE19-62706E023703}">
                      <ahyp:hlinkClr val="tx"/>
                    </a:ext>
                  </a:extLst>
                </a:hlinkClick>
              </a:rPr>
              <a:t>https://oceanexplorer.noaa.gov/okeanos/explorations/ex1907/logs/summary/summary.html</a:t>
            </a: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p:txBody>
      </p:sp>
      <p:sp>
        <p:nvSpPr>
          <p:cNvPr id="68" name="Google Shape;68;p1"/>
          <p:cNvSpPr txBox="1"/>
          <p:nvPr/>
        </p:nvSpPr>
        <p:spPr>
          <a:xfrm>
            <a:off x="5002676" y="1391743"/>
            <a:ext cx="1005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Dive site 7</a:t>
            </a:r>
            <a:endParaRPr b="0" i="0" sz="1200" u="none" cap="none" strike="noStrike">
              <a:solidFill>
                <a:schemeClr val="lt1"/>
              </a:solidFill>
              <a:latin typeface="Roboto"/>
              <a:ea typeface="Roboto"/>
              <a:cs typeface="Roboto"/>
              <a:sym typeface="Roboto"/>
            </a:endParaRPr>
          </a:p>
        </p:txBody>
      </p:sp>
      <p:sp>
        <p:nvSpPr>
          <p:cNvPr id="69" name="Google Shape;69;p1"/>
          <p:cNvSpPr txBox="1"/>
          <p:nvPr/>
        </p:nvSpPr>
        <p:spPr>
          <a:xfrm>
            <a:off x="5225938" y="2982532"/>
            <a:ext cx="1005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Roboto"/>
                <a:ea typeface="Roboto"/>
                <a:cs typeface="Roboto"/>
                <a:sym typeface="Roboto"/>
              </a:rPr>
              <a:t>Dive site 6</a:t>
            </a:r>
            <a:endParaRPr b="0" i="0" sz="1200" u="none" cap="none" strike="noStrike">
              <a:solidFill>
                <a:schemeClr val="lt1"/>
              </a:solidFill>
              <a:latin typeface="Roboto"/>
              <a:ea typeface="Roboto"/>
              <a:cs typeface="Roboto"/>
              <a:sym typeface="Roboto"/>
            </a:endParaRPr>
          </a:p>
        </p:txBody>
      </p:sp>
      <p:sp>
        <p:nvSpPr>
          <p:cNvPr descr="NOAA Ocean Exploration 2019 Southeastern U.S. Deep-sea Exploration dive map" id="70" name="Google Shape;70;p1"/>
          <p:cNvSpPr txBox="1"/>
          <p:nvPr/>
        </p:nvSpPr>
        <p:spPr>
          <a:xfrm>
            <a:off x="1543544" y="934289"/>
            <a:ext cx="75999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1600" u="none" cap="none" strike="noStrike">
                <a:solidFill>
                  <a:schemeClr val="dk1"/>
                </a:solidFill>
                <a:latin typeface="Roboto"/>
                <a:ea typeface="Roboto"/>
                <a:cs typeface="Roboto"/>
                <a:sym typeface="Roboto"/>
              </a:rPr>
              <a:t>NOAA Ocean Exploration 2019 Southeastern U.S. Deep-sea Exploration</a:t>
            </a:r>
            <a:endParaRPr b="0" i="1" sz="1600" u="none" cap="none" strike="noStrike">
              <a:solidFill>
                <a:schemeClr val="dk1"/>
              </a:solidFill>
              <a:latin typeface="Roboto"/>
              <a:ea typeface="Roboto"/>
              <a:cs typeface="Roboto"/>
              <a:sym typeface="Roboto"/>
            </a:endParaRPr>
          </a:p>
        </p:txBody>
      </p:sp>
      <p:sp>
        <p:nvSpPr>
          <p:cNvPr id="71" name="Google Shape;71;p1"/>
          <p:cNvSpPr txBox="1"/>
          <p:nvPr/>
        </p:nvSpPr>
        <p:spPr>
          <a:xfrm>
            <a:off x="1552856" y="34135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Experience the </a:t>
            </a:r>
            <a:r>
              <a:rPr b="1" lang="en" sz="2200">
                <a:solidFill>
                  <a:srgbClr val="00A0DC"/>
                </a:solidFill>
                <a:latin typeface="Roboto"/>
                <a:ea typeface="Roboto"/>
                <a:cs typeface="Roboto"/>
                <a:sym typeface="Roboto"/>
                <a:extLst>
                  <a:ext uri="http://customooxmlschemas.google.com/">
                    <go:slidesCustomData xmlns:go="http://customooxmlschemas.google.com/" textRoundtripDataId="0"/>
                  </a:ext>
                </a:extLst>
              </a:rPr>
              <a:t>Phenomenon</a:t>
            </a:r>
            <a:r>
              <a:rPr b="1" i="1" lang="en" sz="2200">
                <a:solidFill>
                  <a:srgbClr val="980000"/>
                </a:solidFill>
                <a:latin typeface="Roboto"/>
                <a:ea typeface="Roboto"/>
                <a:cs typeface="Roboto"/>
                <a:sym typeface="Roboto"/>
              </a:rPr>
              <a:t> </a:t>
            </a:r>
            <a:endParaRPr b="0" i="1" sz="2200" u="none" cap="none" strike="noStrike">
              <a:solidFill>
                <a:srgbClr val="98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sp>
        <p:nvSpPr>
          <p:cNvPr id="199" name="Google Shape;199;p16"/>
          <p:cNvSpPr txBox="1"/>
          <p:nvPr>
            <p:ph idx="2" type="body"/>
          </p:nvPr>
        </p:nvSpPr>
        <p:spPr>
          <a:xfrm>
            <a:off x="4778400" y="1373650"/>
            <a:ext cx="3750000" cy="37212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400"/>
              <a:buNone/>
            </a:pPr>
            <a:r>
              <a:rPr b="1" i="1" lang="en" sz="1200">
                <a:solidFill>
                  <a:schemeClr val="dk1"/>
                </a:solidFill>
                <a:latin typeface="Roboto"/>
                <a:ea typeface="Roboto"/>
                <a:cs typeface="Roboto"/>
                <a:sym typeface="Roboto"/>
              </a:rPr>
              <a:t>Cluster of bald cypress trees in Trap Pond State Park near Laurel, Delaware</a:t>
            </a:r>
            <a:endParaRPr i="1">
              <a:solidFill>
                <a:schemeClr val="dk1"/>
              </a:solidFill>
            </a:endParaRPr>
          </a:p>
          <a:p>
            <a:pPr indent="-82550" lvl="0" marL="171450" rtl="0" algn="l">
              <a:lnSpc>
                <a:spcPct val="115000"/>
              </a:lnSpc>
              <a:spcBef>
                <a:spcPts val="0"/>
              </a:spcBef>
              <a:spcAft>
                <a:spcPts val="0"/>
              </a:spcAft>
              <a:buSzPts val="1400"/>
              <a:buFont typeface="Arial"/>
              <a:buNone/>
            </a:pPr>
            <a:r>
              <a:t/>
            </a:r>
            <a:endParaRPr b="1" sz="1200">
              <a:solidFill>
                <a:schemeClr val="dk1"/>
              </a:solidFill>
              <a:latin typeface="Roboto"/>
              <a:ea typeface="Roboto"/>
              <a:cs typeface="Roboto"/>
              <a:sym typeface="Roboto"/>
            </a:endParaRPr>
          </a:p>
          <a:p>
            <a:pPr indent="0" lvl="0" marL="0" rtl="0" algn="l">
              <a:lnSpc>
                <a:spcPct val="115000"/>
              </a:lnSpc>
              <a:spcBef>
                <a:spcPts val="0"/>
              </a:spcBef>
              <a:spcAft>
                <a:spcPts val="0"/>
              </a:spcAft>
              <a:buSzPts val="1400"/>
              <a:buNone/>
            </a:pPr>
            <a:r>
              <a:rPr b="1" lang="en" sz="1200">
                <a:solidFill>
                  <a:schemeClr val="dk1"/>
                </a:solidFill>
                <a:latin typeface="Roboto"/>
                <a:ea typeface="Roboto"/>
                <a:cs typeface="Roboto"/>
                <a:sym typeface="Roboto"/>
              </a:rPr>
              <a:t>Environment:</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lang="en" sz="1200">
                <a:solidFill>
                  <a:schemeClr val="dk1"/>
                </a:solidFill>
                <a:latin typeface="Roboto"/>
                <a:ea typeface="Roboto"/>
                <a:cs typeface="Roboto"/>
                <a:sym typeface="Roboto"/>
              </a:rPr>
              <a:t>Found in deepwater swamps of southeastern North America</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 sz="1200">
                <a:solidFill>
                  <a:schemeClr val="dk1"/>
                </a:solidFill>
                <a:latin typeface="Roboto"/>
                <a:ea typeface="Roboto"/>
                <a:cs typeface="Roboto"/>
                <a:sym typeface="Roboto"/>
              </a:rPr>
              <a:t>Effects:</a:t>
            </a:r>
            <a:endParaRPr b="1" sz="1200">
              <a:solidFill>
                <a:schemeClr val="dk1"/>
              </a:solidFill>
              <a:latin typeface="Roboto"/>
              <a:ea typeface="Roboto"/>
              <a:cs typeface="Roboto"/>
              <a:sym typeface="Roboto"/>
            </a:endParaRPr>
          </a:p>
          <a:p>
            <a:pPr indent="-342900" lvl="0" marL="457200" rtl="0" algn="l">
              <a:lnSpc>
                <a:spcPct val="115000"/>
              </a:lnSpc>
              <a:spcBef>
                <a:spcPts val="1200"/>
              </a:spcBef>
              <a:spcAft>
                <a:spcPts val="0"/>
              </a:spcAft>
              <a:buClr>
                <a:schemeClr val="dk1"/>
              </a:buClr>
              <a:buSzPts val="1200"/>
              <a:buFont typeface="Arial"/>
              <a:buChar char="•"/>
            </a:pPr>
            <a:r>
              <a:rPr lang="en" sz="1200">
                <a:solidFill>
                  <a:schemeClr val="dk1"/>
                </a:solidFill>
                <a:latin typeface="Roboto"/>
                <a:ea typeface="Roboto"/>
                <a:cs typeface="Roboto"/>
                <a:sym typeface="Roboto"/>
              </a:rPr>
              <a:t>Regulate the water table level and flow of sediment and nutrients </a:t>
            </a:r>
            <a:endParaRPr sz="1200">
              <a:solidFill>
                <a:schemeClr val="dk1"/>
              </a:solidFill>
              <a:latin typeface="Roboto"/>
              <a:ea typeface="Roboto"/>
              <a:cs typeface="Roboto"/>
              <a:sym typeface="Roboto"/>
            </a:endParaRPr>
          </a:p>
          <a:p>
            <a:pPr indent="-342900" lvl="0" marL="457200" rtl="0" algn="l">
              <a:lnSpc>
                <a:spcPct val="115000"/>
              </a:lnSpc>
              <a:spcBef>
                <a:spcPts val="0"/>
              </a:spcBef>
              <a:spcAft>
                <a:spcPts val="0"/>
              </a:spcAft>
              <a:buClr>
                <a:schemeClr val="dk1"/>
              </a:buClr>
              <a:buSzPts val="1200"/>
              <a:buFont typeface="Arial"/>
              <a:buChar char="•"/>
            </a:pPr>
            <a:r>
              <a:rPr lang="en" sz="1200">
                <a:solidFill>
                  <a:schemeClr val="dk1"/>
                </a:solidFill>
                <a:latin typeface="Roboto"/>
                <a:ea typeface="Roboto"/>
                <a:cs typeface="Roboto"/>
                <a:sym typeface="Roboto"/>
              </a:rPr>
              <a:t>Control structure and composition of associated plant and animal communities</a:t>
            </a:r>
            <a:endParaRPr>
              <a:solidFill>
                <a:schemeClr val="dk1"/>
              </a:solidFill>
            </a:endParaRPr>
          </a:p>
          <a:p>
            <a:pPr indent="-266700" lvl="0" marL="457200" rtl="0" algn="l">
              <a:lnSpc>
                <a:spcPct val="115000"/>
              </a:lnSpc>
              <a:spcBef>
                <a:spcPts val="0"/>
              </a:spcBef>
              <a:spcAft>
                <a:spcPts val="0"/>
              </a:spcAft>
              <a:buClr>
                <a:schemeClr val="dk1"/>
              </a:buClr>
              <a:buSzPts val="1200"/>
              <a:buFont typeface="Arial"/>
              <a:buNone/>
            </a:pPr>
            <a:r>
              <a:t/>
            </a:r>
            <a:endParaRPr sz="1200">
              <a:solidFill>
                <a:schemeClr val="dk1"/>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650"/>
              <a:buNone/>
            </a:pPr>
            <a:r>
              <a:rPr i="1" lang="en" sz="650">
                <a:solidFill>
                  <a:schemeClr val="dk1"/>
                </a:solidFill>
                <a:latin typeface="Roboto"/>
                <a:ea typeface="Roboto"/>
                <a:cs typeface="Roboto"/>
                <a:sym typeface="Roboto"/>
              </a:rPr>
              <a:t>Image from:</a:t>
            </a:r>
            <a:r>
              <a:rPr i="1" lang="en" sz="650">
                <a:solidFill>
                  <a:schemeClr val="dk2"/>
                </a:solidFill>
                <a:latin typeface="Roboto"/>
                <a:ea typeface="Roboto"/>
                <a:cs typeface="Roboto"/>
                <a:sym typeface="Roboto"/>
              </a:rPr>
              <a:t> </a:t>
            </a:r>
            <a:r>
              <a:rPr i="1" lang="en" sz="650">
                <a:solidFill>
                  <a:schemeClr val="hlink"/>
                </a:solidFill>
                <a:uFill>
                  <a:noFill/>
                </a:uFill>
                <a:latin typeface="Roboto"/>
                <a:ea typeface="Roboto"/>
                <a:cs typeface="Roboto"/>
                <a:sym typeface="Roboto"/>
                <a:hlinkClick r:id="rId4"/>
              </a:rPr>
              <a:t>https://commons.wikimedia.org/wiki/File:Bald_Cypress.JPG</a:t>
            </a:r>
            <a:endParaRPr i="1" sz="650">
              <a:solidFill>
                <a:schemeClr val="dk2"/>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650"/>
              <a:buNone/>
            </a:pPr>
            <a:r>
              <a:rPr i="1" lang="en" sz="650">
                <a:solidFill>
                  <a:schemeClr val="dk1"/>
                </a:solidFill>
                <a:latin typeface="Roboto"/>
                <a:ea typeface="Roboto"/>
                <a:cs typeface="Roboto"/>
                <a:sym typeface="Roboto"/>
              </a:rPr>
              <a:t>Information from: </a:t>
            </a:r>
            <a:r>
              <a:rPr i="1" lang="en" sz="650">
                <a:solidFill>
                  <a:schemeClr val="hlink"/>
                </a:solidFill>
                <a:uFill>
                  <a:noFill/>
                </a:uFill>
                <a:latin typeface="Roboto"/>
                <a:ea typeface="Roboto"/>
                <a:cs typeface="Roboto"/>
                <a:sym typeface="Roboto"/>
                <a:hlinkClick r:id="rId5"/>
              </a:rPr>
              <a:t>https://esajournals.onlinelibrary.wiley.com/doi/epdf/10.1890/1540-9295%282005%29003%5B0479%3ALOFSCF%5D2.0.CO%3B2</a:t>
            </a:r>
            <a:endParaRPr i="1" sz="650">
              <a:solidFill>
                <a:schemeClr val="dk2"/>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650"/>
              <a:buNone/>
            </a:pPr>
            <a:r>
              <a:t/>
            </a:r>
            <a:endParaRPr i="1" sz="650" u="sng">
              <a:latin typeface="Roboto"/>
              <a:ea typeface="Roboto"/>
              <a:cs typeface="Roboto"/>
              <a:sym typeface="Roboto"/>
            </a:endParaRPr>
          </a:p>
          <a:p>
            <a:pPr indent="-266700" lvl="0" marL="457200" rtl="0" algn="l">
              <a:lnSpc>
                <a:spcPct val="115000"/>
              </a:lnSpc>
              <a:spcBef>
                <a:spcPts val="0"/>
              </a:spcBef>
              <a:spcAft>
                <a:spcPts val="0"/>
              </a:spcAft>
              <a:buClr>
                <a:schemeClr val="dk1"/>
              </a:buClr>
              <a:buSzPts val="1200"/>
              <a:buFont typeface="Arial"/>
              <a:buNone/>
            </a:pPr>
            <a:r>
              <a:t/>
            </a:r>
            <a:endParaRPr sz="1200">
              <a:solidFill>
                <a:schemeClr val="dk2"/>
              </a:solidFill>
              <a:latin typeface="Roboto"/>
              <a:ea typeface="Roboto"/>
              <a:cs typeface="Roboto"/>
              <a:sym typeface="Roboto"/>
            </a:endParaRPr>
          </a:p>
          <a:p>
            <a:pPr indent="-266700" lvl="0" marL="457200" rtl="0" algn="l">
              <a:lnSpc>
                <a:spcPct val="115000"/>
              </a:lnSpc>
              <a:spcBef>
                <a:spcPts val="0"/>
              </a:spcBef>
              <a:spcAft>
                <a:spcPts val="0"/>
              </a:spcAft>
              <a:buClr>
                <a:schemeClr val="dk1"/>
              </a:buClr>
              <a:buSzPts val="1200"/>
              <a:buFont typeface="Arial"/>
              <a:buNone/>
            </a:pPr>
            <a:r>
              <a:t/>
            </a:r>
            <a:endParaRPr sz="1200">
              <a:solidFill>
                <a:schemeClr val="dk2"/>
              </a:solidFill>
              <a:latin typeface="Roboto"/>
              <a:ea typeface="Roboto"/>
              <a:cs typeface="Roboto"/>
              <a:sym typeface="Roboto"/>
            </a:endParaRPr>
          </a:p>
        </p:txBody>
      </p:sp>
      <p:pic>
        <p:nvPicPr>
          <p:cNvPr descr="Cluster of bald cypress trees in Trap Pond State Park near Laurel, Delaware" id="200" name="Google Shape;200;p16"/>
          <p:cNvPicPr preferRelativeResize="0"/>
          <p:nvPr/>
        </p:nvPicPr>
        <p:blipFill rotWithShape="1">
          <a:blip r:embed="rId6">
            <a:alphaModFix/>
          </a:blip>
          <a:srcRect b="0" l="0" r="0" t="0"/>
          <a:stretch/>
        </p:blipFill>
        <p:spPr>
          <a:xfrm>
            <a:off x="311700" y="1373650"/>
            <a:ext cx="4260300" cy="3195225"/>
          </a:xfrm>
          <a:prstGeom prst="rect">
            <a:avLst/>
          </a:prstGeom>
          <a:noFill/>
          <a:ln>
            <a:noFill/>
          </a:ln>
        </p:spPr>
      </p:pic>
      <p:sp>
        <p:nvSpPr>
          <p:cNvPr id="201" name="Google Shape;201;p16"/>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Laying the Foundation: Bald Cypress</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 name="Shape 205"/>
        <p:cNvGrpSpPr/>
        <p:nvPr/>
      </p:nvGrpSpPr>
      <p:grpSpPr>
        <a:xfrm>
          <a:off x="0" y="0"/>
          <a:ext cx="0" cy="0"/>
          <a:chOff x="0" y="0"/>
          <a:chExt cx="0" cy="0"/>
        </a:xfrm>
      </p:grpSpPr>
      <p:sp>
        <p:nvSpPr>
          <p:cNvPr id="206" name="Google Shape;206;p17"/>
          <p:cNvSpPr txBox="1"/>
          <p:nvPr>
            <p:ph idx="2" type="body"/>
          </p:nvPr>
        </p:nvSpPr>
        <p:spPr>
          <a:xfrm>
            <a:off x="4788000" y="1429199"/>
            <a:ext cx="4233600" cy="3139675"/>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i="1" lang="en" sz="1200">
                <a:solidFill>
                  <a:schemeClr val="dk1"/>
                </a:solidFill>
                <a:latin typeface="Roboto"/>
                <a:ea typeface="Roboto"/>
                <a:cs typeface="Roboto"/>
                <a:sym typeface="Roboto"/>
              </a:rPr>
              <a:t>Mangroves and roots in Biscayne National Park in Florida</a:t>
            </a:r>
            <a:endParaRPr i="1">
              <a:solidFill>
                <a:schemeClr val="dk1"/>
              </a:solidFill>
            </a:endParaRPr>
          </a:p>
          <a:p>
            <a:pPr indent="0" lvl="0" marL="0" rtl="0" algn="l">
              <a:lnSpc>
                <a:spcPct val="115000"/>
              </a:lnSpc>
              <a:spcBef>
                <a:spcPts val="0"/>
              </a:spcBef>
              <a:spcAft>
                <a:spcPts val="0"/>
              </a:spcAft>
              <a:buSzPts val="1400"/>
              <a:buNone/>
            </a:pPr>
            <a:r>
              <a:t/>
            </a:r>
            <a:endParaRPr b="1" sz="1200">
              <a:solidFill>
                <a:schemeClr val="dk1"/>
              </a:solidFill>
              <a:latin typeface="Roboto"/>
              <a:ea typeface="Roboto"/>
              <a:cs typeface="Roboto"/>
              <a:sym typeface="Roboto"/>
            </a:endParaRPr>
          </a:p>
          <a:p>
            <a:pPr indent="0" lvl="0" marL="0" rtl="0" algn="l">
              <a:lnSpc>
                <a:spcPct val="115000"/>
              </a:lnSpc>
              <a:spcBef>
                <a:spcPts val="0"/>
              </a:spcBef>
              <a:spcAft>
                <a:spcPts val="0"/>
              </a:spcAft>
              <a:buSzPts val="1400"/>
              <a:buNone/>
            </a:pPr>
            <a:r>
              <a:rPr b="1" lang="en" sz="1200">
                <a:solidFill>
                  <a:schemeClr val="dk1"/>
                </a:solidFill>
                <a:latin typeface="Roboto"/>
                <a:ea typeface="Roboto"/>
                <a:cs typeface="Roboto"/>
                <a:sym typeface="Roboto"/>
              </a:rPr>
              <a:t>Environment:</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lang="en" sz="1200">
                <a:solidFill>
                  <a:schemeClr val="dk1"/>
                </a:solidFill>
                <a:latin typeface="Roboto"/>
                <a:ea typeface="Roboto"/>
                <a:cs typeface="Roboto"/>
                <a:sym typeface="Roboto"/>
              </a:rPr>
              <a:t>Estuarine and coastal forests throughout the tropics</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 sz="1200">
                <a:solidFill>
                  <a:schemeClr val="dk1"/>
                </a:solidFill>
                <a:latin typeface="Roboto"/>
                <a:ea typeface="Roboto"/>
                <a:cs typeface="Roboto"/>
                <a:sym typeface="Roboto"/>
              </a:rPr>
              <a:t>Effects:</a:t>
            </a:r>
            <a:endParaRPr b="1" sz="1200">
              <a:solidFill>
                <a:schemeClr val="dk1"/>
              </a:solidFill>
              <a:latin typeface="Roboto"/>
              <a:ea typeface="Roboto"/>
              <a:cs typeface="Roboto"/>
              <a:sym typeface="Roboto"/>
            </a:endParaRPr>
          </a:p>
          <a:p>
            <a:pPr indent="-342900" lvl="0" marL="457200" rtl="0" algn="l">
              <a:lnSpc>
                <a:spcPct val="115000"/>
              </a:lnSpc>
              <a:spcBef>
                <a:spcPts val="1200"/>
              </a:spcBef>
              <a:spcAft>
                <a:spcPts val="0"/>
              </a:spcAft>
              <a:buClr>
                <a:schemeClr val="dk1"/>
              </a:buClr>
              <a:buSzPts val="1200"/>
              <a:buFont typeface="Arial"/>
              <a:buChar char="•"/>
            </a:pPr>
            <a:r>
              <a:rPr lang="en" sz="1200">
                <a:solidFill>
                  <a:schemeClr val="dk1"/>
                </a:solidFill>
                <a:latin typeface="Roboto"/>
                <a:ea typeface="Roboto"/>
                <a:cs typeface="Roboto"/>
                <a:sym typeface="Roboto"/>
              </a:rPr>
              <a:t>Extremely high net primary productivity</a:t>
            </a:r>
            <a:endParaRPr sz="1200">
              <a:solidFill>
                <a:schemeClr val="dk1"/>
              </a:solidFill>
              <a:latin typeface="Roboto"/>
              <a:ea typeface="Roboto"/>
              <a:cs typeface="Roboto"/>
              <a:sym typeface="Roboto"/>
            </a:endParaRPr>
          </a:p>
          <a:p>
            <a:pPr indent="-342900" lvl="0" marL="457200" rtl="0" algn="l">
              <a:lnSpc>
                <a:spcPct val="115000"/>
              </a:lnSpc>
              <a:spcBef>
                <a:spcPts val="0"/>
              </a:spcBef>
              <a:spcAft>
                <a:spcPts val="0"/>
              </a:spcAft>
              <a:buClr>
                <a:schemeClr val="dk1"/>
              </a:buClr>
              <a:buSzPts val="1200"/>
              <a:buFont typeface="Arial"/>
              <a:buChar char="•"/>
            </a:pPr>
            <a:r>
              <a:rPr lang="en" sz="1200">
                <a:solidFill>
                  <a:schemeClr val="dk1"/>
                </a:solidFill>
                <a:latin typeface="Roboto"/>
                <a:ea typeface="Roboto"/>
                <a:cs typeface="Roboto"/>
                <a:sym typeface="Roboto"/>
              </a:rPr>
              <a:t>Slow movement of tidal waters stabilize shoreline</a:t>
            </a:r>
            <a:endParaRPr sz="1200">
              <a:solidFill>
                <a:schemeClr val="dk1"/>
              </a:solidFill>
              <a:latin typeface="Roboto"/>
              <a:ea typeface="Roboto"/>
              <a:cs typeface="Roboto"/>
              <a:sym typeface="Roboto"/>
            </a:endParaRPr>
          </a:p>
          <a:p>
            <a:pPr indent="-342900" lvl="0" marL="457200" rtl="0" algn="l">
              <a:lnSpc>
                <a:spcPct val="115000"/>
              </a:lnSpc>
              <a:spcBef>
                <a:spcPts val="0"/>
              </a:spcBef>
              <a:spcAft>
                <a:spcPts val="0"/>
              </a:spcAft>
              <a:buClr>
                <a:schemeClr val="dk1"/>
              </a:buClr>
              <a:buSzPts val="1200"/>
              <a:buFont typeface="Arial"/>
              <a:buChar char="•"/>
            </a:pPr>
            <a:r>
              <a:rPr lang="en" sz="1200">
                <a:solidFill>
                  <a:schemeClr val="dk1"/>
                </a:solidFill>
                <a:latin typeface="Roboto"/>
                <a:ea typeface="Roboto"/>
                <a:cs typeface="Roboto"/>
                <a:sym typeface="Roboto"/>
              </a:rPr>
              <a:t>Provides habitat for fish and other species</a:t>
            </a:r>
            <a:endParaRPr>
              <a:solidFill>
                <a:schemeClr val="dk1"/>
              </a:solidFill>
            </a:endParaRPr>
          </a:p>
          <a:p>
            <a:pPr indent="0" lvl="0" marL="114300" rtl="0" algn="l">
              <a:lnSpc>
                <a:spcPct val="115000"/>
              </a:lnSpc>
              <a:spcBef>
                <a:spcPts val="0"/>
              </a:spcBef>
              <a:spcAft>
                <a:spcPts val="0"/>
              </a:spcAft>
              <a:buClr>
                <a:schemeClr val="dk1"/>
              </a:buClr>
              <a:buSzPts val="1200"/>
              <a:buNone/>
            </a:pPr>
            <a:r>
              <a:t/>
            </a:r>
            <a:endParaRPr sz="1200">
              <a:solidFill>
                <a:schemeClr val="dk1"/>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1800"/>
              <a:buNone/>
            </a:pPr>
            <a:r>
              <a:rPr i="1" lang="en" sz="650">
                <a:solidFill>
                  <a:schemeClr val="dk1"/>
                </a:solidFill>
                <a:latin typeface="Roboto"/>
                <a:ea typeface="Roboto"/>
                <a:cs typeface="Roboto"/>
                <a:sym typeface="Roboto"/>
              </a:rPr>
              <a:t>Image from: </a:t>
            </a:r>
            <a:r>
              <a:rPr i="1" lang="en" sz="650">
                <a:solidFill>
                  <a:schemeClr val="hlink"/>
                </a:solidFill>
                <a:uFill>
                  <a:noFill/>
                </a:uFill>
                <a:latin typeface="Roboto"/>
                <a:ea typeface="Roboto"/>
                <a:cs typeface="Roboto"/>
                <a:sym typeface="Roboto"/>
                <a:hlinkClick r:id="rId4"/>
              </a:rPr>
              <a:t>https://commons.wikimedia.org/wiki/File:Gfp-florida-biscayne-national-park-mangroves.jpg</a:t>
            </a:r>
            <a:endParaRPr i="1" sz="650">
              <a:solidFill>
                <a:schemeClr val="dk2"/>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1800"/>
              <a:buNone/>
            </a:pPr>
            <a:r>
              <a:rPr i="1" lang="en" sz="650">
                <a:solidFill>
                  <a:schemeClr val="dk1"/>
                </a:solidFill>
                <a:latin typeface="Roboto"/>
                <a:ea typeface="Roboto"/>
                <a:cs typeface="Roboto"/>
                <a:sym typeface="Roboto"/>
              </a:rPr>
              <a:t>I</a:t>
            </a:r>
            <a:r>
              <a:rPr i="1" lang="en" sz="650">
                <a:solidFill>
                  <a:schemeClr val="dk1"/>
                </a:solidFill>
                <a:latin typeface="Roboto"/>
                <a:ea typeface="Roboto"/>
                <a:cs typeface="Roboto"/>
                <a:sym typeface="Roboto"/>
              </a:rPr>
              <a:t>nformation from: </a:t>
            </a:r>
            <a:r>
              <a:rPr i="1" lang="en" sz="650">
                <a:solidFill>
                  <a:schemeClr val="hlink"/>
                </a:solidFill>
                <a:uFill>
                  <a:noFill/>
                </a:uFill>
                <a:latin typeface="Roboto"/>
                <a:ea typeface="Roboto"/>
                <a:cs typeface="Roboto"/>
                <a:sym typeface="Roboto"/>
                <a:hlinkClick r:id="rId5"/>
              </a:rPr>
              <a:t>https://esajournals.onlinelibrary.wiley.com/doi/epdf/10.1890/1540-9295%282005%29003%5B0479%3ALOFSCF%5D2.0.CO%3B2</a:t>
            </a:r>
            <a:r>
              <a:rPr i="1" lang="en" sz="650">
                <a:solidFill>
                  <a:schemeClr val="dk2"/>
                </a:solidFill>
                <a:latin typeface="Roboto"/>
                <a:ea typeface="Roboto"/>
                <a:cs typeface="Roboto"/>
                <a:sym typeface="Roboto"/>
              </a:rPr>
              <a:t> and </a:t>
            </a:r>
            <a:r>
              <a:rPr i="1" lang="en" sz="650">
                <a:solidFill>
                  <a:schemeClr val="hlink"/>
                </a:solidFill>
                <a:uFill>
                  <a:noFill/>
                </a:uFill>
                <a:latin typeface="Roboto"/>
                <a:ea typeface="Roboto"/>
                <a:cs typeface="Roboto"/>
                <a:sym typeface="Roboto"/>
                <a:hlinkClick r:id="rId6"/>
              </a:rPr>
              <a:t>https://oceanservice.noaa.gov/facts/mangroves.html</a:t>
            </a:r>
            <a:endParaRPr i="1" sz="650">
              <a:solidFill>
                <a:schemeClr val="dk2"/>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1800"/>
              <a:buNone/>
            </a:pPr>
            <a:r>
              <a:t/>
            </a:r>
            <a:endParaRPr i="1" sz="650" u="sng">
              <a:latin typeface="Roboto"/>
              <a:ea typeface="Roboto"/>
              <a:cs typeface="Roboto"/>
              <a:sym typeface="Roboto"/>
            </a:endParaRPr>
          </a:p>
          <a:p>
            <a:pPr indent="-228600" lvl="0" marL="457200" rtl="0" algn="l">
              <a:lnSpc>
                <a:spcPct val="115000"/>
              </a:lnSpc>
              <a:spcBef>
                <a:spcPts val="0"/>
              </a:spcBef>
              <a:spcAft>
                <a:spcPts val="0"/>
              </a:spcAft>
              <a:buClr>
                <a:schemeClr val="dk1"/>
              </a:buClr>
              <a:buSzPts val="1800"/>
              <a:buNone/>
            </a:pPr>
            <a:r>
              <a:t/>
            </a:r>
            <a:endParaRPr sz="1200">
              <a:solidFill>
                <a:schemeClr val="dk2"/>
              </a:solidFill>
              <a:latin typeface="Roboto"/>
              <a:ea typeface="Roboto"/>
              <a:cs typeface="Roboto"/>
              <a:sym typeface="Roboto"/>
            </a:endParaRPr>
          </a:p>
          <a:p>
            <a:pPr indent="-228600" lvl="0" marL="457200" rtl="0" algn="l">
              <a:lnSpc>
                <a:spcPct val="115000"/>
              </a:lnSpc>
              <a:spcBef>
                <a:spcPts val="0"/>
              </a:spcBef>
              <a:spcAft>
                <a:spcPts val="0"/>
              </a:spcAft>
              <a:buClr>
                <a:schemeClr val="dk1"/>
              </a:buClr>
              <a:buSzPts val="1800"/>
              <a:buNone/>
            </a:pPr>
            <a:r>
              <a:t/>
            </a:r>
            <a:endParaRPr sz="1200">
              <a:solidFill>
                <a:schemeClr val="dk2"/>
              </a:solidFill>
              <a:latin typeface="Roboto"/>
              <a:ea typeface="Roboto"/>
              <a:cs typeface="Roboto"/>
              <a:sym typeface="Roboto"/>
            </a:endParaRPr>
          </a:p>
        </p:txBody>
      </p:sp>
      <p:pic>
        <p:nvPicPr>
          <p:cNvPr descr="Mangroves and roots in Biscayne National Park in Florida" id="207" name="Google Shape;207;p17"/>
          <p:cNvPicPr preferRelativeResize="0"/>
          <p:nvPr/>
        </p:nvPicPr>
        <p:blipFill rotWithShape="1">
          <a:blip r:embed="rId7">
            <a:alphaModFix/>
          </a:blip>
          <a:srcRect b="0" l="0" r="9953" t="0"/>
          <a:stretch/>
        </p:blipFill>
        <p:spPr>
          <a:xfrm>
            <a:off x="337200" y="1374975"/>
            <a:ext cx="4314000" cy="3193900"/>
          </a:xfrm>
          <a:prstGeom prst="rect">
            <a:avLst/>
          </a:prstGeom>
          <a:noFill/>
          <a:ln>
            <a:noFill/>
          </a:ln>
        </p:spPr>
      </p:pic>
      <p:sp>
        <p:nvSpPr>
          <p:cNvPr id="208" name="Google Shape;208;p17"/>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Laying the Foundation: Mangroves</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g386362d5700_0_15"/>
          <p:cNvSpPr txBox="1"/>
          <p:nvPr>
            <p:ph idx="2" type="body"/>
          </p:nvPr>
        </p:nvSpPr>
        <p:spPr>
          <a:xfrm>
            <a:off x="4788000" y="1429199"/>
            <a:ext cx="4233600" cy="313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i="1" lang="en" sz="1200">
                <a:solidFill>
                  <a:schemeClr val="dk1"/>
                </a:solidFill>
                <a:latin typeface="Roboto"/>
                <a:ea typeface="Roboto"/>
                <a:cs typeface="Roboto"/>
                <a:sym typeface="Roboto"/>
              </a:rPr>
              <a:t>Kelp Forest in Channel Islands National Marine Sanctuary</a:t>
            </a:r>
            <a:endParaRPr i="1">
              <a:solidFill>
                <a:schemeClr val="dk1"/>
              </a:solidFill>
            </a:endParaRPr>
          </a:p>
          <a:p>
            <a:pPr indent="0" lvl="0" marL="0" rtl="0" algn="l">
              <a:lnSpc>
                <a:spcPct val="115000"/>
              </a:lnSpc>
              <a:spcBef>
                <a:spcPts val="0"/>
              </a:spcBef>
              <a:spcAft>
                <a:spcPts val="0"/>
              </a:spcAft>
              <a:buSzPts val="1400"/>
              <a:buNone/>
            </a:pPr>
            <a:r>
              <a:t/>
            </a:r>
            <a:endParaRPr b="1" sz="1200">
              <a:solidFill>
                <a:schemeClr val="dk1"/>
              </a:solidFill>
              <a:latin typeface="Roboto"/>
              <a:ea typeface="Roboto"/>
              <a:cs typeface="Roboto"/>
              <a:sym typeface="Roboto"/>
            </a:endParaRPr>
          </a:p>
          <a:p>
            <a:pPr indent="0" lvl="0" marL="0" rtl="0" algn="l">
              <a:lnSpc>
                <a:spcPct val="115000"/>
              </a:lnSpc>
              <a:spcBef>
                <a:spcPts val="0"/>
              </a:spcBef>
              <a:spcAft>
                <a:spcPts val="0"/>
              </a:spcAft>
              <a:buSzPts val="1400"/>
              <a:buNone/>
            </a:pPr>
            <a:r>
              <a:rPr b="1" lang="en" sz="1200">
                <a:solidFill>
                  <a:schemeClr val="dk1"/>
                </a:solidFill>
                <a:latin typeface="Roboto"/>
                <a:ea typeface="Roboto"/>
                <a:cs typeface="Roboto"/>
                <a:sym typeface="Roboto"/>
              </a:rPr>
              <a:t>Environment:</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lang="en" sz="1200">
                <a:solidFill>
                  <a:schemeClr val="dk1"/>
                </a:solidFill>
                <a:latin typeface="Roboto"/>
                <a:ea typeface="Roboto"/>
                <a:cs typeface="Roboto"/>
                <a:sym typeface="Roboto"/>
              </a:rPr>
              <a:t>Seaweed forest off the western coast of the U.S.</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SzPts val="1400"/>
              <a:buNone/>
            </a:pPr>
            <a:r>
              <a:rPr b="1" lang="en" sz="1200">
                <a:solidFill>
                  <a:schemeClr val="dk1"/>
                </a:solidFill>
                <a:latin typeface="Roboto"/>
                <a:ea typeface="Roboto"/>
                <a:cs typeface="Roboto"/>
                <a:sym typeface="Roboto"/>
              </a:rPr>
              <a:t>Effects:</a:t>
            </a:r>
            <a:endParaRPr b="1" sz="1200">
              <a:solidFill>
                <a:schemeClr val="dk1"/>
              </a:solidFill>
              <a:latin typeface="Roboto"/>
              <a:ea typeface="Roboto"/>
              <a:cs typeface="Roboto"/>
              <a:sym typeface="Roboto"/>
            </a:endParaRPr>
          </a:p>
          <a:p>
            <a:pPr indent="-342900" lvl="0" marL="457200" rtl="0" algn="l">
              <a:lnSpc>
                <a:spcPct val="115000"/>
              </a:lnSpc>
              <a:spcBef>
                <a:spcPts val="15"/>
              </a:spcBef>
              <a:spcAft>
                <a:spcPts val="0"/>
              </a:spcAft>
              <a:buClr>
                <a:schemeClr val="dk1"/>
              </a:buClr>
              <a:buSzPts val="1200"/>
              <a:buFont typeface="Arial"/>
              <a:buChar char="•"/>
            </a:pPr>
            <a:r>
              <a:rPr lang="en" sz="1200">
                <a:solidFill>
                  <a:schemeClr val="dk1"/>
                </a:solidFill>
                <a:latin typeface="Roboto"/>
                <a:ea typeface="Roboto"/>
                <a:cs typeface="Roboto"/>
                <a:sym typeface="Roboto"/>
              </a:rPr>
              <a:t>Acts as natural breakwater, protecting the coastline</a:t>
            </a:r>
            <a:endParaRPr sz="1200">
              <a:solidFill>
                <a:schemeClr val="dk1"/>
              </a:solidFill>
              <a:latin typeface="Roboto"/>
              <a:ea typeface="Roboto"/>
              <a:cs typeface="Roboto"/>
              <a:sym typeface="Roboto"/>
            </a:endParaRPr>
          </a:p>
          <a:p>
            <a:pPr indent="-342900" lvl="0" marL="457200" rtl="0" algn="l">
              <a:lnSpc>
                <a:spcPct val="115000"/>
              </a:lnSpc>
              <a:spcBef>
                <a:spcPts val="15"/>
              </a:spcBef>
              <a:spcAft>
                <a:spcPts val="0"/>
              </a:spcAft>
              <a:buClr>
                <a:schemeClr val="dk1"/>
              </a:buClr>
              <a:buSzPts val="1200"/>
              <a:buFont typeface="Arial"/>
              <a:buChar char="•"/>
            </a:pPr>
            <a:r>
              <a:rPr lang="en" sz="1200">
                <a:solidFill>
                  <a:schemeClr val="dk1"/>
                </a:solidFill>
                <a:latin typeface="Roboto"/>
                <a:ea typeface="Roboto"/>
                <a:cs typeface="Roboto"/>
                <a:sym typeface="Roboto"/>
              </a:rPr>
              <a:t>Provides h</a:t>
            </a:r>
            <a:r>
              <a:rPr lang="en" sz="1200">
                <a:solidFill>
                  <a:schemeClr val="dk1"/>
                </a:solidFill>
                <a:latin typeface="Roboto"/>
                <a:ea typeface="Roboto"/>
                <a:cs typeface="Roboto"/>
                <a:sym typeface="Roboto"/>
              </a:rPr>
              <a:t>abitat that provides food, shelter and protection for a wide variety of marine species</a:t>
            </a:r>
            <a:endParaRPr sz="1200">
              <a:solidFill>
                <a:schemeClr val="dk1"/>
              </a:solidFill>
              <a:latin typeface="Roboto"/>
              <a:ea typeface="Roboto"/>
              <a:cs typeface="Roboto"/>
              <a:sym typeface="Roboto"/>
            </a:endParaRPr>
          </a:p>
          <a:p>
            <a:pPr indent="-342900" lvl="0" marL="457200" rtl="0" algn="l">
              <a:lnSpc>
                <a:spcPct val="115000"/>
              </a:lnSpc>
              <a:spcBef>
                <a:spcPts val="15"/>
              </a:spcBef>
              <a:spcAft>
                <a:spcPts val="0"/>
              </a:spcAft>
              <a:buClr>
                <a:schemeClr val="dk1"/>
              </a:buClr>
              <a:buSzPts val="1200"/>
              <a:buFont typeface="Arial"/>
              <a:buChar char="•"/>
            </a:pPr>
            <a:r>
              <a:rPr lang="en" sz="1200">
                <a:solidFill>
                  <a:schemeClr val="dk1"/>
                </a:solidFill>
                <a:latin typeface="Roboto"/>
                <a:ea typeface="Roboto"/>
                <a:cs typeface="Roboto"/>
                <a:sym typeface="Roboto"/>
              </a:rPr>
              <a:t>Provides </a:t>
            </a:r>
            <a:r>
              <a:rPr lang="en" sz="1200">
                <a:solidFill>
                  <a:schemeClr val="dk1"/>
                </a:solidFill>
                <a:latin typeface="Roboto"/>
                <a:ea typeface="Roboto"/>
                <a:cs typeface="Roboto"/>
                <a:sym typeface="Roboto"/>
              </a:rPr>
              <a:t>spawning and</a:t>
            </a:r>
            <a:r>
              <a:rPr lang="en" sz="1200">
                <a:solidFill>
                  <a:schemeClr val="dk1"/>
                </a:solidFill>
                <a:latin typeface="Roboto"/>
                <a:ea typeface="Roboto"/>
                <a:cs typeface="Roboto"/>
                <a:sym typeface="Roboto"/>
              </a:rPr>
              <a:t> nursery groun</a:t>
            </a:r>
            <a:r>
              <a:rPr lang="en" sz="1200">
                <a:solidFill>
                  <a:schemeClr val="dk1"/>
                </a:solidFill>
                <a:latin typeface="Roboto"/>
                <a:ea typeface="Roboto"/>
                <a:cs typeface="Roboto"/>
                <a:sym typeface="Roboto"/>
              </a:rPr>
              <a:t>ds </a:t>
            </a:r>
            <a:r>
              <a:rPr lang="en" sz="1200">
                <a:solidFill>
                  <a:schemeClr val="dk1"/>
                </a:solidFill>
                <a:latin typeface="Roboto"/>
                <a:ea typeface="Roboto"/>
                <a:cs typeface="Roboto"/>
                <a:sym typeface="Roboto"/>
              </a:rPr>
              <a:t>for fish and other </a:t>
            </a:r>
            <a:r>
              <a:rPr lang="en" sz="1200">
                <a:solidFill>
                  <a:schemeClr val="dk1"/>
                </a:solidFill>
                <a:latin typeface="Roboto"/>
                <a:ea typeface="Roboto"/>
                <a:cs typeface="Roboto"/>
                <a:sym typeface="Roboto"/>
              </a:rPr>
              <a:t>marine life</a:t>
            </a:r>
            <a:endParaRPr sz="1200">
              <a:solidFill>
                <a:schemeClr val="dk1"/>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chemeClr val="dk1"/>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1800"/>
              <a:buNone/>
            </a:pPr>
            <a:r>
              <a:rPr i="1" lang="en" sz="650">
                <a:solidFill>
                  <a:schemeClr val="dk1"/>
                </a:solidFill>
                <a:latin typeface="Roboto"/>
                <a:ea typeface="Roboto"/>
                <a:cs typeface="Roboto"/>
                <a:sym typeface="Roboto"/>
              </a:rPr>
              <a:t>Image from:</a:t>
            </a:r>
            <a:r>
              <a:rPr i="1" lang="en" sz="650">
                <a:solidFill>
                  <a:schemeClr val="dk2"/>
                </a:solidFill>
                <a:latin typeface="Roboto"/>
                <a:ea typeface="Roboto"/>
                <a:cs typeface="Roboto"/>
                <a:sym typeface="Roboto"/>
              </a:rPr>
              <a:t> </a:t>
            </a:r>
            <a:r>
              <a:rPr i="1" lang="en" sz="650">
                <a:solidFill>
                  <a:schemeClr val="hlink"/>
                </a:solidFill>
                <a:uFill>
                  <a:noFill/>
                </a:uFill>
                <a:latin typeface="Roboto"/>
                <a:ea typeface="Roboto"/>
                <a:cs typeface="Roboto"/>
                <a:sym typeface="Roboto"/>
                <a:hlinkClick r:id="rId4"/>
              </a:rPr>
              <a:t>https://www.nps.gov/chis/learn/nature/kelp-forests.htm</a:t>
            </a:r>
            <a:endParaRPr i="1" sz="650">
              <a:solidFill>
                <a:schemeClr val="dk2"/>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1800"/>
              <a:buNone/>
            </a:pPr>
            <a:r>
              <a:rPr i="1" lang="en" sz="650">
                <a:solidFill>
                  <a:schemeClr val="dk1"/>
                </a:solidFill>
                <a:latin typeface="Roboto"/>
                <a:ea typeface="Roboto"/>
                <a:cs typeface="Roboto"/>
                <a:sym typeface="Roboto"/>
              </a:rPr>
              <a:t>Information from:</a:t>
            </a:r>
            <a:r>
              <a:rPr i="1" lang="en" sz="650">
                <a:solidFill>
                  <a:schemeClr val="dk2"/>
                </a:solidFill>
                <a:latin typeface="Roboto"/>
                <a:ea typeface="Roboto"/>
                <a:cs typeface="Roboto"/>
                <a:sym typeface="Roboto"/>
              </a:rPr>
              <a:t> </a:t>
            </a:r>
            <a:r>
              <a:rPr i="1" lang="en" sz="650">
                <a:solidFill>
                  <a:schemeClr val="hlink"/>
                </a:solidFill>
                <a:uFill>
                  <a:noFill/>
                </a:uFill>
                <a:latin typeface="Roboto"/>
                <a:ea typeface="Roboto"/>
                <a:cs typeface="Roboto"/>
                <a:sym typeface="Roboto"/>
                <a:hlinkClick r:id="rId5"/>
              </a:rPr>
              <a:t>https://www.nps.gov/chis/learn/nature/kelp-forests.htm</a:t>
            </a:r>
            <a:endParaRPr i="1" sz="650">
              <a:solidFill>
                <a:schemeClr val="dk2"/>
              </a:solidFill>
              <a:latin typeface="Roboto"/>
              <a:ea typeface="Roboto"/>
              <a:cs typeface="Roboto"/>
              <a:sym typeface="Roboto"/>
            </a:endParaRPr>
          </a:p>
          <a:p>
            <a:pPr indent="0" lvl="0" marL="114300" rtl="0" algn="l">
              <a:lnSpc>
                <a:spcPct val="115000"/>
              </a:lnSpc>
              <a:spcBef>
                <a:spcPts val="0"/>
              </a:spcBef>
              <a:spcAft>
                <a:spcPts val="0"/>
              </a:spcAft>
              <a:buClr>
                <a:schemeClr val="dk1"/>
              </a:buClr>
              <a:buSzPts val="1800"/>
              <a:buNone/>
            </a:pPr>
            <a:r>
              <a:t/>
            </a:r>
            <a:endParaRPr i="1" sz="650">
              <a:latin typeface="Roboto"/>
              <a:ea typeface="Roboto"/>
              <a:cs typeface="Roboto"/>
              <a:sym typeface="Roboto"/>
            </a:endParaRPr>
          </a:p>
          <a:p>
            <a:pPr indent="0" lvl="0" marL="114300" rtl="0" algn="l">
              <a:lnSpc>
                <a:spcPct val="115000"/>
              </a:lnSpc>
              <a:spcBef>
                <a:spcPts val="0"/>
              </a:spcBef>
              <a:spcAft>
                <a:spcPts val="0"/>
              </a:spcAft>
              <a:buClr>
                <a:schemeClr val="dk1"/>
              </a:buClr>
              <a:buSzPts val="1800"/>
              <a:buNone/>
            </a:pPr>
            <a:r>
              <a:t/>
            </a:r>
            <a:endParaRPr i="1" sz="650" u="sng">
              <a:latin typeface="Roboto"/>
              <a:ea typeface="Roboto"/>
              <a:cs typeface="Roboto"/>
              <a:sym typeface="Roboto"/>
            </a:endParaRPr>
          </a:p>
          <a:p>
            <a:pPr indent="-228600" lvl="0" marL="457200" rtl="0" algn="l">
              <a:lnSpc>
                <a:spcPct val="115000"/>
              </a:lnSpc>
              <a:spcBef>
                <a:spcPts val="0"/>
              </a:spcBef>
              <a:spcAft>
                <a:spcPts val="0"/>
              </a:spcAft>
              <a:buClr>
                <a:schemeClr val="dk1"/>
              </a:buClr>
              <a:buSzPts val="1800"/>
              <a:buNone/>
            </a:pPr>
            <a:r>
              <a:t/>
            </a:r>
            <a:endParaRPr sz="1200">
              <a:solidFill>
                <a:schemeClr val="dk2"/>
              </a:solidFill>
              <a:latin typeface="Roboto"/>
              <a:ea typeface="Roboto"/>
              <a:cs typeface="Roboto"/>
              <a:sym typeface="Roboto"/>
            </a:endParaRPr>
          </a:p>
          <a:p>
            <a:pPr indent="-228600" lvl="0" marL="457200" rtl="0" algn="l">
              <a:lnSpc>
                <a:spcPct val="115000"/>
              </a:lnSpc>
              <a:spcBef>
                <a:spcPts val="0"/>
              </a:spcBef>
              <a:spcAft>
                <a:spcPts val="0"/>
              </a:spcAft>
              <a:buClr>
                <a:schemeClr val="dk1"/>
              </a:buClr>
              <a:buSzPts val="1800"/>
              <a:buNone/>
            </a:pPr>
            <a:r>
              <a:t/>
            </a:r>
            <a:endParaRPr sz="1200">
              <a:solidFill>
                <a:schemeClr val="dk2"/>
              </a:solidFill>
              <a:latin typeface="Roboto"/>
              <a:ea typeface="Roboto"/>
              <a:cs typeface="Roboto"/>
              <a:sym typeface="Roboto"/>
            </a:endParaRPr>
          </a:p>
        </p:txBody>
      </p:sp>
      <p:sp>
        <p:nvSpPr>
          <p:cNvPr id="214" name="Google Shape;214;g386362d5700_0_15"/>
          <p:cNvSpPr txBox="1"/>
          <p:nvPr/>
        </p:nvSpPr>
        <p:spPr>
          <a:xfrm>
            <a:off x="1572206" y="3800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Laying the Foundation: </a:t>
            </a:r>
            <a:r>
              <a:rPr b="1" lang="en" sz="2200">
                <a:solidFill>
                  <a:srgbClr val="00A0DC"/>
                </a:solidFill>
                <a:latin typeface="Roboto"/>
                <a:ea typeface="Roboto"/>
                <a:cs typeface="Roboto"/>
                <a:sym typeface="Roboto"/>
              </a:rPr>
              <a:t>Kelp Forest</a:t>
            </a:r>
            <a:endParaRPr b="0" i="1" sz="2200" u="none" cap="none" strike="noStrike">
              <a:solidFill>
                <a:srgbClr val="7C7C7C"/>
              </a:solidFill>
              <a:latin typeface="Roboto"/>
              <a:ea typeface="Roboto"/>
              <a:cs typeface="Roboto"/>
              <a:sym typeface="Roboto"/>
            </a:endParaRPr>
          </a:p>
        </p:txBody>
      </p:sp>
      <p:pic>
        <p:nvPicPr>
          <p:cNvPr id="215" name="Google Shape;215;g386362d5700_0_15"/>
          <p:cNvPicPr preferRelativeResize="0"/>
          <p:nvPr/>
        </p:nvPicPr>
        <p:blipFill>
          <a:blip r:embed="rId6">
            <a:alphaModFix/>
          </a:blip>
          <a:stretch>
            <a:fillRect/>
          </a:stretch>
        </p:blipFill>
        <p:spPr>
          <a:xfrm>
            <a:off x="211175" y="1429209"/>
            <a:ext cx="4483200" cy="2986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g386362d5700_0_24"/>
          <p:cNvSpPr txBox="1"/>
          <p:nvPr/>
        </p:nvSpPr>
        <p:spPr>
          <a:xfrm>
            <a:off x="1572206" y="3800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Put the Pieces Together (Expert Reading Jigsaw) </a:t>
            </a:r>
            <a:endParaRPr b="0" i="1" sz="2200" u="none" cap="none" strike="noStrike">
              <a:solidFill>
                <a:srgbClr val="7C7C7C"/>
              </a:solidFill>
              <a:latin typeface="Roboto"/>
              <a:ea typeface="Roboto"/>
              <a:cs typeface="Roboto"/>
              <a:sym typeface="Roboto"/>
            </a:endParaRPr>
          </a:p>
        </p:txBody>
      </p:sp>
      <p:pic>
        <p:nvPicPr>
          <p:cNvPr id="221" name="Google Shape;221;g386362d5700_0_24"/>
          <p:cNvPicPr preferRelativeResize="0"/>
          <p:nvPr/>
        </p:nvPicPr>
        <p:blipFill>
          <a:blip r:embed="rId4">
            <a:alphaModFix/>
          </a:blip>
          <a:stretch>
            <a:fillRect/>
          </a:stretch>
        </p:blipFill>
        <p:spPr>
          <a:xfrm>
            <a:off x="2649900" y="1189050"/>
            <a:ext cx="3620600" cy="35723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graphicFrame>
        <p:nvGraphicFramePr>
          <p:cNvPr id="226" name="Google Shape;226;p18"/>
          <p:cNvGraphicFramePr/>
          <p:nvPr/>
        </p:nvGraphicFramePr>
        <p:xfrm>
          <a:off x="401878" y="1346100"/>
          <a:ext cx="3000000" cy="3000000"/>
        </p:xfrm>
        <a:graphic>
          <a:graphicData uri="http://schemas.openxmlformats.org/drawingml/2006/table">
            <a:tbl>
              <a:tblPr firstRow="1">
                <a:noFill/>
                <a:tableStyleId>{76A1F812-8E53-4E44-BFA4-3B6A4360024E}</a:tableStyleId>
              </a:tblPr>
              <a:tblGrid>
                <a:gridCol w="3550925"/>
              </a:tblGrid>
              <a:tr h="47572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rPr>
                        <a:t>Characteristics of </a:t>
                      </a:r>
                      <a:r>
                        <a:rPr b="1" i="1" lang="en" sz="1100" u="none" cap="none" strike="noStrike">
                          <a:solidFill>
                            <a:schemeClr val="dk1"/>
                          </a:solidFill>
                        </a:rPr>
                        <a:t>Lophelia pertusa</a:t>
                      </a:r>
                      <a:endParaRPr b="1" i="1" sz="1100" u="none" cap="none" strike="noStrike">
                        <a:solidFill>
                          <a:schemeClr val="dk1"/>
                        </a:solidFill>
                      </a:endParaRPr>
                    </a:p>
                  </a:txBody>
                  <a:tcPr marT="91425" marB="91425" marR="91425" marL="91425" anchor="ctr">
                    <a:solidFill>
                      <a:schemeClr val="lt2"/>
                    </a:solidFill>
                  </a:tcPr>
                </a:tc>
              </a:tr>
              <a:tr h="248755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r>
            </a:tbl>
          </a:graphicData>
        </a:graphic>
      </p:graphicFrame>
      <p:sp>
        <p:nvSpPr>
          <p:cNvPr id="227" name="Google Shape;227;p18"/>
          <p:cNvSpPr/>
          <p:nvPr/>
        </p:nvSpPr>
        <p:spPr>
          <a:xfrm>
            <a:off x="4050425" y="2599275"/>
            <a:ext cx="1043100" cy="676200"/>
          </a:xfrm>
          <a:prstGeom prst="rightArrow">
            <a:avLst>
              <a:gd fmla="val 50000" name="adj1"/>
              <a:gd fmla="val 50000" name="adj2"/>
            </a:avLst>
          </a:prstGeom>
          <a:solidFill>
            <a:srgbClr val="FFC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Leads to</a:t>
            </a:r>
            <a:endParaRPr b="1" i="0" sz="1100" u="none" cap="none" strike="noStrike">
              <a:solidFill>
                <a:srgbClr val="000000"/>
              </a:solidFill>
              <a:latin typeface="Arial"/>
              <a:ea typeface="Arial"/>
              <a:cs typeface="Arial"/>
              <a:sym typeface="Arial"/>
            </a:endParaRPr>
          </a:p>
        </p:txBody>
      </p:sp>
      <p:graphicFrame>
        <p:nvGraphicFramePr>
          <p:cNvPr id="228" name="Google Shape;228;p18"/>
          <p:cNvGraphicFramePr/>
          <p:nvPr/>
        </p:nvGraphicFramePr>
        <p:xfrm>
          <a:off x="5191150" y="1346100"/>
          <a:ext cx="3000000" cy="3000000"/>
        </p:xfrm>
        <a:graphic>
          <a:graphicData uri="http://schemas.openxmlformats.org/drawingml/2006/table">
            <a:tbl>
              <a:tblPr firstRow="1">
                <a:noFill/>
                <a:tableStyleId>{76A1F812-8E53-4E44-BFA4-3B6A4360024E}</a:tableStyleId>
              </a:tblPr>
              <a:tblGrid>
                <a:gridCol w="3550925"/>
              </a:tblGrid>
              <a:tr h="4161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rPr>
                        <a:t>Benefits of </a:t>
                      </a:r>
                      <a:r>
                        <a:rPr b="1" i="1" lang="en" sz="1100" u="none" cap="none" strike="noStrike">
                          <a:solidFill>
                            <a:schemeClr val="dk1"/>
                          </a:solidFill>
                        </a:rPr>
                        <a:t>Lophelia pertusa </a:t>
                      </a:r>
                      <a:r>
                        <a:rPr b="1" i="0" lang="en" sz="1100" u="none" cap="none" strike="noStrike">
                          <a:solidFill>
                            <a:schemeClr val="dk1"/>
                          </a:solidFill>
                        </a:rPr>
                        <a:t>to other species</a:t>
                      </a:r>
                      <a:endParaRPr b="1" i="0" sz="1100" u="none" cap="none" strike="noStrike">
                        <a:solidFill>
                          <a:schemeClr val="dk1"/>
                        </a:solidFill>
                      </a:endParaRPr>
                    </a:p>
                  </a:txBody>
                  <a:tcPr marT="91425" marB="91425" marR="91425" marL="91425" anchor="ctr">
                    <a:solidFill>
                      <a:schemeClr val="lt2"/>
                    </a:solidFill>
                  </a:tcPr>
                </a:tc>
              </a:tr>
              <a:tr h="25471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r>
            </a:tbl>
          </a:graphicData>
        </a:graphic>
      </p:graphicFrame>
      <p:sp>
        <p:nvSpPr>
          <p:cNvPr id="229" name="Google Shape;229;p18"/>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Put the Pieces Together (Expert Reading Jigsaw) </a:t>
            </a:r>
            <a:endParaRPr b="0" i="1" sz="2200" u="none" cap="none" strike="noStrike">
              <a:solidFill>
                <a:srgbClr val="7C7C7C"/>
              </a:solidFill>
              <a:latin typeface="Roboto"/>
              <a:ea typeface="Roboto"/>
              <a:cs typeface="Roboto"/>
              <a:sym typeface="Roboto"/>
            </a:endParaRPr>
          </a:p>
        </p:txBody>
      </p:sp>
      <p:sp>
        <p:nvSpPr>
          <p:cNvPr id="230" name="Google Shape;230;p18"/>
          <p:cNvSpPr txBox="1"/>
          <p:nvPr/>
        </p:nvSpPr>
        <p:spPr>
          <a:xfrm>
            <a:off x="1918394" y="994313"/>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1600">
                <a:solidFill>
                  <a:srgbClr val="00A0DC"/>
                </a:solidFill>
                <a:latin typeface="Roboto"/>
                <a:ea typeface="Roboto"/>
                <a:cs typeface="Roboto"/>
                <a:sym typeface="Roboto"/>
              </a:rPr>
              <a:t>Student Worksheet: Foundation Species Graphic Organizer</a:t>
            </a:r>
            <a:endParaRPr b="0" i="1" sz="1600" u="none" cap="none" strike="noStrike">
              <a:solidFill>
                <a:srgbClr val="00A0DC"/>
              </a:solidFill>
              <a:latin typeface="Roboto"/>
              <a:ea typeface="Roboto"/>
              <a:cs typeface="Roboto"/>
              <a:sym typeface="Roboto"/>
            </a:endParaRPr>
          </a:p>
        </p:txBody>
      </p:sp>
      <p:sp>
        <p:nvSpPr>
          <p:cNvPr id="231" name="Google Shape;231;p18"/>
          <p:cNvSpPr txBox="1"/>
          <p:nvPr/>
        </p:nvSpPr>
        <p:spPr>
          <a:xfrm>
            <a:off x="401875" y="4342285"/>
            <a:ext cx="8611200" cy="248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Write a three to five sentence explanation for how </a:t>
            </a:r>
            <a:r>
              <a:rPr i="1" lang="en" sz="1100">
                <a:solidFill>
                  <a:schemeClr val="dk1"/>
                </a:solidFill>
                <a:latin typeface="Roboto"/>
                <a:ea typeface="Roboto"/>
                <a:cs typeface="Roboto"/>
                <a:sym typeface="Roboto"/>
              </a:rPr>
              <a:t>Lophelia pertusa</a:t>
            </a:r>
            <a:r>
              <a:rPr lang="en" sz="1100">
                <a:solidFill>
                  <a:schemeClr val="dk1"/>
                </a:solidFill>
                <a:latin typeface="Roboto"/>
                <a:ea typeface="Roboto"/>
                <a:cs typeface="Roboto"/>
                <a:sym typeface="Roboto"/>
              </a:rPr>
              <a:t> coral acts as a foundation species in deep-sea </a:t>
            </a:r>
            <a:r>
              <a:rPr lang="en" sz="1100">
                <a:solidFill>
                  <a:schemeClr val="dk1"/>
                </a:solidFill>
                <a:latin typeface="Roboto"/>
                <a:ea typeface="Roboto"/>
                <a:cs typeface="Roboto"/>
                <a:sym typeface="Roboto"/>
              </a:rPr>
              <a:t>coral</a:t>
            </a:r>
            <a:r>
              <a:rPr lang="en" sz="1100">
                <a:solidFill>
                  <a:schemeClr val="dk1"/>
                </a:solidFill>
                <a:latin typeface="Roboto"/>
                <a:ea typeface="Roboto"/>
                <a:cs typeface="Roboto"/>
                <a:sym typeface="Roboto"/>
              </a:rPr>
              <a:t> communities.</a:t>
            </a:r>
            <a:endParaRPr sz="1100">
              <a:solidFill>
                <a:schemeClr val="dk1"/>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 name="Shape 235"/>
        <p:cNvGrpSpPr/>
        <p:nvPr/>
      </p:nvGrpSpPr>
      <p:grpSpPr>
        <a:xfrm>
          <a:off x="0" y="0"/>
          <a:ext cx="0" cy="0"/>
          <a:chOff x="0" y="0"/>
          <a:chExt cx="0" cy="0"/>
        </a:xfrm>
      </p:grpSpPr>
      <p:graphicFrame>
        <p:nvGraphicFramePr>
          <p:cNvPr id="236" name="Google Shape;236;g38d8b06e5c6_0_0"/>
          <p:cNvGraphicFramePr/>
          <p:nvPr/>
        </p:nvGraphicFramePr>
        <p:xfrm>
          <a:off x="401878" y="1346100"/>
          <a:ext cx="3000000" cy="3000000"/>
        </p:xfrm>
        <a:graphic>
          <a:graphicData uri="http://schemas.openxmlformats.org/drawingml/2006/table">
            <a:tbl>
              <a:tblPr firstRow="1">
                <a:noFill/>
                <a:tableStyleId>{76A1F812-8E53-4E44-BFA4-3B6A4360024E}</a:tableStyleId>
              </a:tblPr>
              <a:tblGrid>
                <a:gridCol w="3550925"/>
              </a:tblGrid>
              <a:tr h="47572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rPr>
                        <a:t>Characteristics of </a:t>
                      </a:r>
                      <a:r>
                        <a:rPr b="1" i="1" lang="en" sz="1100" u="none" cap="none" strike="noStrike">
                          <a:solidFill>
                            <a:schemeClr val="dk1"/>
                          </a:solidFill>
                        </a:rPr>
                        <a:t>Lophelia pertusa</a:t>
                      </a:r>
                      <a:endParaRPr b="1" i="1" sz="1100" u="none" cap="none" strike="noStrike">
                        <a:solidFill>
                          <a:schemeClr val="dk1"/>
                        </a:solidFill>
                      </a:endParaRPr>
                    </a:p>
                  </a:txBody>
                  <a:tcPr marT="91425" marB="91425" marR="91425" marL="91425" anchor="ctr">
                    <a:solidFill>
                      <a:schemeClr val="lt2"/>
                    </a:solidFill>
                  </a:tcPr>
                </a:tc>
              </a:tr>
              <a:tr h="2663800">
                <a:tc>
                  <a:txBody>
                    <a:bodyPr/>
                    <a:lstStyle/>
                    <a:p>
                      <a:pPr indent="-298450" lvl="0" marL="285750"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Living coral has a highly branching structure</a:t>
                      </a:r>
                      <a:endParaRPr sz="1100">
                        <a:solidFill>
                          <a:srgbClr val="980000"/>
                        </a:solidFill>
                        <a:latin typeface="Roboto"/>
                        <a:ea typeface="Roboto"/>
                        <a:cs typeface="Roboto"/>
                        <a:sym typeface="Roboto"/>
                      </a:endParaRPr>
                    </a:p>
                    <a:p>
                      <a:pPr indent="-298450" lvl="0" marL="285750"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Dead coral rubble provides a harder surface</a:t>
                      </a:r>
                      <a:endParaRPr sz="1100">
                        <a:solidFill>
                          <a:srgbClr val="980000"/>
                        </a:solidFill>
                        <a:latin typeface="Roboto"/>
                        <a:ea typeface="Roboto"/>
                        <a:cs typeface="Roboto"/>
                        <a:sym typeface="Roboto"/>
                      </a:endParaRPr>
                    </a:p>
                    <a:p>
                      <a:pPr indent="-228600" lvl="0" marL="285750" rtl="0" algn="l">
                        <a:lnSpc>
                          <a:spcPct val="115000"/>
                        </a:lnSpc>
                        <a:spcBef>
                          <a:spcPts val="0"/>
                        </a:spcBef>
                        <a:spcAft>
                          <a:spcPts val="0"/>
                        </a:spcAft>
                        <a:buNone/>
                      </a:pPr>
                      <a:r>
                        <a:rPr lang="en" sz="1100">
                          <a:solidFill>
                            <a:srgbClr val="980000"/>
                          </a:solidFill>
                          <a:latin typeface="Roboto"/>
                          <a:ea typeface="Roboto"/>
                          <a:cs typeface="Roboto"/>
                          <a:sym typeface="Roboto"/>
                        </a:rPr>
                        <a:t>      than bottom sediments</a:t>
                      </a:r>
                      <a:endParaRPr sz="1100">
                        <a:solidFill>
                          <a:srgbClr val="980000"/>
                        </a:solidFill>
                        <a:latin typeface="Roboto"/>
                        <a:ea typeface="Roboto"/>
                        <a:cs typeface="Roboto"/>
                        <a:sym typeface="Roboto"/>
                      </a:endParaRPr>
                    </a:p>
                    <a:p>
                      <a:pPr indent="-298450" lvl="0" marL="285750"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Rubble forms mounds that rise above the seafloor</a:t>
                      </a:r>
                      <a:endParaRPr sz="1100">
                        <a:solidFill>
                          <a:srgbClr val="980000"/>
                        </a:solidFill>
                        <a:latin typeface="Roboto"/>
                        <a:ea typeface="Roboto"/>
                        <a:cs typeface="Roboto"/>
                        <a:sym typeface="Roboto"/>
                      </a:endParaRPr>
                    </a:p>
                    <a:p>
                      <a:pPr indent="-298450" lvl="0" marL="285750"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Living coral reaches up above the mound surface</a:t>
                      </a:r>
                      <a:endParaRPr sz="1100">
                        <a:solidFill>
                          <a:srgbClr val="980000"/>
                        </a:solidFill>
                        <a:latin typeface="Roboto"/>
                        <a:ea typeface="Roboto"/>
                        <a:cs typeface="Roboto"/>
                        <a:sym typeface="Roboto"/>
                      </a:endParaRPr>
                    </a:p>
                    <a:p>
                      <a:pPr indent="-298450" lvl="0" marL="285750"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Rubble also provides many small openings</a:t>
                      </a:r>
                      <a:endParaRPr sz="1100">
                        <a:solidFill>
                          <a:srgbClr val="980000"/>
                        </a:solidFill>
                        <a:latin typeface="Roboto"/>
                        <a:ea typeface="Roboto"/>
                        <a:cs typeface="Roboto"/>
                        <a:sym typeface="Roboto"/>
                      </a:endParaRPr>
                    </a:p>
                    <a:p>
                      <a:pPr indent="-228600" lvl="0" marL="285750" rtl="0" algn="l">
                        <a:lnSpc>
                          <a:spcPct val="115000"/>
                        </a:lnSpc>
                        <a:spcBef>
                          <a:spcPts val="0"/>
                        </a:spcBef>
                        <a:spcAft>
                          <a:spcPts val="0"/>
                        </a:spcAft>
                        <a:buNone/>
                      </a:pPr>
                      <a:r>
                        <a:rPr lang="en" sz="1100">
                          <a:solidFill>
                            <a:srgbClr val="980000"/>
                          </a:solidFill>
                          <a:latin typeface="Roboto"/>
                          <a:ea typeface="Roboto"/>
                          <a:cs typeface="Roboto"/>
                          <a:sym typeface="Roboto"/>
                        </a:rPr>
                        <a:t>      (“nooks and crannies”)</a:t>
                      </a:r>
                      <a:endParaRPr sz="1100">
                        <a:solidFill>
                          <a:srgbClr val="980000"/>
                        </a:solidFill>
                        <a:latin typeface="Roboto"/>
                        <a:ea typeface="Roboto"/>
                        <a:cs typeface="Roboto"/>
                        <a:sym typeface="Roboto"/>
                      </a:endParaRPr>
                    </a:p>
                    <a:p>
                      <a:pPr indent="-298450" lvl="0" marL="285750" rtl="0" algn="l">
                        <a:lnSpc>
                          <a:spcPct val="115000"/>
                        </a:lnSpc>
                        <a:spcBef>
                          <a:spcPts val="0"/>
                        </a:spcBef>
                        <a:spcAft>
                          <a:spcPts val="0"/>
                        </a:spcAft>
                        <a:buClr>
                          <a:srgbClr val="980000"/>
                        </a:buClr>
                        <a:buSzPts val="1100"/>
                        <a:buFont typeface="Roboto"/>
                        <a:buChar char="●"/>
                      </a:pPr>
                      <a:r>
                        <a:rPr i="1" lang="en" sz="1100">
                          <a:solidFill>
                            <a:srgbClr val="980000"/>
                          </a:solidFill>
                          <a:latin typeface="Roboto"/>
                          <a:ea typeface="Roboto"/>
                          <a:cs typeface="Roboto"/>
                          <a:sym typeface="Roboto"/>
                        </a:rPr>
                        <a:t>Lophelia pertusa</a:t>
                      </a:r>
                      <a:r>
                        <a:rPr lang="en" sz="1100">
                          <a:solidFill>
                            <a:srgbClr val="980000"/>
                          </a:solidFill>
                          <a:latin typeface="Roboto"/>
                          <a:ea typeface="Roboto"/>
                          <a:cs typeface="Roboto"/>
                          <a:sym typeface="Roboto"/>
                        </a:rPr>
                        <a:t> corals filter feed on organic matter falling from the water column above (or within currents rushing by). This allows them to serve as the base of a food web even at depths where little to no light is available.</a:t>
                      </a:r>
                      <a:endParaRPr sz="1100">
                        <a:solidFill>
                          <a:srgbClr val="980000"/>
                        </a:solidFill>
                      </a:endParaRPr>
                    </a:p>
                  </a:txBody>
                  <a:tcPr marT="91425" marB="91425" marR="91425" marL="91425"/>
                </a:tc>
              </a:tr>
            </a:tbl>
          </a:graphicData>
        </a:graphic>
      </p:graphicFrame>
      <p:sp>
        <p:nvSpPr>
          <p:cNvPr id="237" name="Google Shape;237;g38d8b06e5c6_0_0"/>
          <p:cNvSpPr/>
          <p:nvPr/>
        </p:nvSpPr>
        <p:spPr>
          <a:xfrm>
            <a:off x="4050425" y="2599275"/>
            <a:ext cx="1043100" cy="676200"/>
          </a:xfrm>
          <a:prstGeom prst="rightArrow">
            <a:avLst>
              <a:gd fmla="val 50000" name="adj1"/>
              <a:gd fmla="val 50000" name="adj2"/>
            </a:avLst>
          </a:prstGeom>
          <a:solidFill>
            <a:srgbClr val="FFC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Leads to</a:t>
            </a:r>
            <a:endParaRPr b="1" i="0" sz="1100" u="none" cap="none" strike="noStrike">
              <a:solidFill>
                <a:srgbClr val="000000"/>
              </a:solidFill>
              <a:latin typeface="Arial"/>
              <a:ea typeface="Arial"/>
              <a:cs typeface="Arial"/>
              <a:sym typeface="Arial"/>
            </a:endParaRPr>
          </a:p>
        </p:txBody>
      </p:sp>
      <p:graphicFrame>
        <p:nvGraphicFramePr>
          <p:cNvPr id="238" name="Google Shape;238;g38d8b06e5c6_0_0"/>
          <p:cNvGraphicFramePr/>
          <p:nvPr/>
        </p:nvGraphicFramePr>
        <p:xfrm>
          <a:off x="5191150" y="1346100"/>
          <a:ext cx="3000000" cy="3000000"/>
        </p:xfrm>
        <a:graphic>
          <a:graphicData uri="http://schemas.openxmlformats.org/drawingml/2006/table">
            <a:tbl>
              <a:tblPr firstRow="1">
                <a:noFill/>
                <a:tableStyleId>{76A1F812-8E53-4E44-BFA4-3B6A4360024E}</a:tableStyleId>
              </a:tblPr>
              <a:tblGrid>
                <a:gridCol w="3550925"/>
              </a:tblGrid>
              <a:tr h="43635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rPr>
                        <a:t>Benefits of </a:t>
                      </a:r>
                      <a:r>
                        <a:rPr b="1" i="1" lang="en" sz="1100" u="none" cap="none" strike="noStrike">
                          <a:solidFill>
                            <a:schemeClr val="dk1"/>
                          </a:solidFill>
                        </a:rPr>
                        <a:t>Lophelia pertusa </a:t>
                      </a:r>
                      <a:r>
                        <a:rPr b="1" i="0" lang="en" sz="1100" u="none" cap="none" strike="noStrike">
                          <a:solidFill>
                            <a:schemeClr val="dk1"/>
                          </a:solidFill>
                        </a:rPr>
                        <a:t>to other species</a:t>
                      </a:r>
                      <a:endParaRPr b="1" i="0" sz="1100" u="none" cap="none" strike="noStrike">
                        <a:solidFill>
                          <a:schemeClr val="dk1"/>
                        </a:solidFill>
                      </a:endParaRPr>
                    </a:p>
                  </a:txBody>
                  <a:tcPr marT="91425" marB="91425" marR="91425" marL="91425" anchor="ctr">
                    <a:solidFill>
                      <a:schemeClr val="lt2"/>
                    </a:solidFill>
                  </a:tcPr>
                </a:tc>
              </a:tr>
              <a:tr h="2703275">
                <a:tc>
                  <a:txBody>
                    <a:bodyPr/>
                    <a:lstStyle/>
                    <a:p>
                      <a:pPr indent="-298450" lvl="0" marL="314325"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Mound structure and vertical structure of corals</a:t>
                      </a:r>
                      <a:endParaRPr sz="1100">
                        <a:solidFill>
                          <a:srgbClr val="980000"/>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980000"/>
                          </a:solidFill>
                          <a:latin typeface="Roboto"/>
                          <a:ea typeface="Roboto"/>
                          <a:cs typeface="Roboto"/>
                          <a:sym typeface="Roboto"/>
                        </a:rPr>
                        <a:t>        lifts other organisms into currents, which provide   </a:t>
                      </a:r>
                      <a:endParaRPr sz="1100">
                        <a:solidFill>
                          <a:srgbClr val="980000"/>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980000"/>
                          </a:solidFill>
                          <a:latin typeface="Roboto"/>
                          <a:ea typeface="Roboto"/>
                          <a:cs typeface="Roboto"/>
                          <a:sym typeface="Roboto"/>
                        </a:rPr>
                        <a:t>        nutrients and removes sediments</a:t>
                      </a:r>
                      <a:endParaRPr sz="1100">
                        <a:solidFill>
                          <a:srgbClr val="980000"/>
                        </a:solidFill>
                        <a:latin typeface="Roboto"/>
                        <a:ea typeface="Roboto"/>
                        <a:cs typeface="Roboto"/>
                        <a:sym typeface="Roboto"/>
                      </a:endParaRPr>
                    </a:p>
                    <a:p>
                      <a:pPr indent="-298450" lvl="0" marL="314325"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Coral branches provide shelter, habitat, and anchor points for many organisms, including other filter feeders and multiple levels of predators</a:t>
                      </a:r>
                      <a:endParaRPr sz="1100">
                        <a:solidFill>
                          <a:srgbClr val="980000"/>
                        </a:solidFill>
                        <a:latin typeface="Roboto"/>
                        <a:ea typeface="Roboto"/>
                        <a:cs typeface="Roboto"/>
                        <a:sym typeface="Roboto"/>
                      </a:endParaRPr>
                    </a:p>
                    <a:p>
                      <a:pPr indent="-298450" lvl="0" marL="314325"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Harder rubble surface provides an attachment point for species like sponges</a:t>
                      </a:r>
                      <a:endParaRPr sz="1100">
                        <a:solidFill>
                          <a:srgbClr val="980000"/>
                        </a:solidFill>
                        <a:latin typeface="Roboto"/>
                        <a:ea typeface="Roboto"/>
                        <a:cs typeface="Roboto"/>
                        <a:sym typeface="Roboto"/>
                      </a:endParaRPr>
                    </a:p>
                    <a:p>
                      <a:pPr indent="-298450" lvl="0" marL="314325" rtl="0" algn="l">
                        <a:lnSpc>
                          <a:spcPct val="115000"/>
                        </a:lnSpc>
                        <a:spcBef>
                          <a:spcPts val="0"/>
                        </a:spcBef>
                        <a:spcAft>
                          <a:spcPts val="0"/>
                        </a:spcAft>
                        <a:buClr>
                          <a:srgbClr val="980000"/>
                        </a:buClr>
                        <a:buSzPts val="1100"/>
                        <a:buFont typeface="Roboto"/>
                        <a:buChar char="●"/>
                      </a:pPr>
                      <a:r>
                        <a:rPr lang="en" sz="1100">
                          <a:solidFill>
                            <a:srgbClr val="980000"/>
                          </a:solidFill>
                          <a:latin typeface="Roboto"/>
                          <a:ea typeface="Roboto"/>
                          <a:cs typeface="Roboto"/>
                          <a:sym typeface="Roboto"/>
                        </a:rPr>
                        <a:t>Some species feed directly on living coral</a:t>
                      </a:r>
                      <a:endParaRPr sz="1100">
                        <a:solidFill>
                          <a:srgbClr val="980000"/>
                        </a:solidFill>
                      </a:endParaRPr>
                    </a:p>
                  </a:txBody>
                  <a:tcPr marT="91425" marB="91425" marR="91425" marL="91425"/>
                </a:tc>
              </a:tr>
            </a:tbl>
          </a:graphicData>
        </a:graphic>
      </p:graphicFrame>
      <p:sp>
        <p:nvSpPr>
          <p:cNvPr id="239" name="Google Shape;239;g38d8b06e5c6_0_0"/>
          <p:cNvSpPr txBox="1"/>
          <p:nvPr/>
        </p:nvSpPr>
        <p:spPr>
          <a:xfrm>
            <a:off x="1572206" y="3800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Put the Pieces Together</a:t>
            </a:r>
            <a:r>
              <a:rPr b="1" i="1" lang="en" sz="2200" u="none" cap="none" strike="noStrike">
                <a:solidFill>
                  <a:srgbClr val="00A0DC"/>
                </a:solidFill>
                <a:latin typeface="Roboto"/>
                <a:ea typeface="Roboto"/>
                <a:cs typeface="Roboto"/>
                <a:sym typeface="Roboto"/>
              </a:rPr>
              <a:t> </a:t>
            </a:r>
            <a:endParaRPr b="0" sz="2200" u="none" cap="none" strike="noStrike">
              <a:solidFill>
                <a:srgbClr val="980000"/>
              </a:solidFill>
              <a:latin typeface="Roboto"/>
              <a:ea typeface="Roboto"/>
              <a:cs typeface="Roboto"/>
              <a:sym typeface="Roboto"/>
            </a:endParaRPr>
          </a:p>
        </p:txBody>
      </p:sp>
      <p:sp>
        <p:nvSpPr>
          <p:cNvPr id="240" name="Google Shape;240;g38d8b06e5c6_0_0"/>
          <p:cNvSpPr txBox="1"/>
          <p:nvPr/>
        </p:nvSpPr>
        <p:spPr>
          <a:xfrm>
            <a:off x="2463188" y="994313"/>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1600">
                <a:solidFill>
                  <a:srgbClr val="00A0DC"/>
                </a:solidFill>
                <a:latin typeface="Roboto"/>
                <a:ea typeface="Roboto"/>
                <a:cs typeface="Roboto"/>
                <a:sym typeface="Roboto"/>
              </a:rPr>
              <a:t>Foundation Species Graphic Organizer </a:t>
            </a:r>
            <a:r>
              <a:rPr b="1" lang="en" sz="1600">
                <a:solidFill>
                  <a:srgbClr val="980000"/>
                </a:solidFill>
                <a:latin typeface="Roboto"/>
                <a:ea typeface="Roboto"/>
                <a:cs typeface="Roboto"/>
                <a:sym typeface="Roboto"/>
              </a:rPr>
              <a:t>(Look fors)</a:t>
            </a:r>
            <a:endParaRPr b="0" sz="1600" u="none" cap="none" strike="noStrike">
              <a:solidFill>
                <a:srgbClr val="980000"/>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4" name="Shape 244"/>
        <p:cNvGrpSpPr/>
        <p:nvPr/>
      </p:nvGrpSpPr>
      <p:grpSpPr>
        <a:xfrm>
          <a:off x="0" y="0"/>
          <a:ext cx="0" cy="0"/>
          <a:chOff x="0" y="0"/>
          <a:chExt cx="0" cy="0"/>
        </a:xfrm>
      </p:grpSpPr>
      <p:sp>
        <p:nvSpPr>
          <p:cNvPr id="245" name="Google Shape;245;g386362d5700_0_35"/>
          <p:cNvSpPr txBox="1"/>
          <p:nvPr/>
        </p:nvSpPr>
        <p:spPr>
          <a:xfrm>
            <a:off x="1572206" y="3800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Wrap Up Videos</a:t>
            </a:r>
            <a:r>
              <a:rPr b="1" lang="en" sz="2200">
                <a:solidFill>
                  <a:srgbClr val="00A0DC"/>
                </a:solidFill>
                <a:latin typeface="Roboto"/>
                <a:ea typeface="Roboto"/>
                <a:cs typeface="Roboto"/>
                <a:sym typeface="Roboto"/>
              </a:rPr>
              <a:t> </a:t>
            </a:r>
            <a:endParaRPr b="0" i="1" sz="2200" u="none" cap="none" strike="noStrike">
              <a:solidFill>
                <a:srgbClr val="7C7C7C"/>
              </a:solidFill>
              <a:latin typeface="Roboto"/>
              <a:ea typeface="Roboto"/>
              <a:cs typeface="Roboto"/>
              <a:sym typeface="Roboto"/>
            </a:endParaRPr>
          </a:p>
        </p:txBody>
      </p:sp>
      <p:pic>
        <p:nvPicPr>
          <p:cNvPr id="246" name="Google Shape;246;g386362d5700_0_35">
            <a:hlinkClick r:id="rId4"/>
          </p:cNvPr>
          <p:cNvPicPr preferRelativeResize="0"/>
          <p:nvPr/>
        </p:nvPicPr>
        <p:blipFill>
          <a:blip r:embed="rId5">
            <a:alphaModFix/>
          </a:blip>
          <a:stretch>
            <a:fillRect/>
          </a:stretch>
        </p:blipFill>
        <p:spPr>
          <a:xfrm>
            <a:off x="208124" y="1273625"/>
            <a:ext cx="2804549" cy="1567550"/>
          </a:xfrm>
          <a:prstGeom prst="rect">
            <a:avLst/>
          </a:prstGeom>
          <a:noFill/>
          <a:ln>
            <a:noFill/>
          </a:ln>
        </p:spPr>
      </p:pic>
      <p:pic>
        <p:nvPicPr>
          <p:cNvPr id="247" name="Google Shape;247;g386362d5700_0_35">
            <a:hlinkClick r:id="rId6"/>
          </p:cNvPr>
          <p:cNvPicPr preferRelativeResize="0"/>
          <p:nvPr/>
        </p:nvPicPr>
        <p:blipFill>
          <a:blip r:embed="rId7">
            <a:alphaModFix/>
          </a:blip>
          <a:stretch>
            <a:fillRect/>
          </a:stretch>
        </p:blipFill>
        <p:spPr>
          <a:xfrm>
            <a:off x="3192925" y="1273625"/>
            <a:ext cx="3080466" cy="1567550"/>
          </a:xfrm>
          <a:prstGeom prst="rect">
            <a:avLst/>
          </a:prstGeom>
          <a:noFill/>
          <a:ln>
            <a:noFill/>
          </a:ln>
        </p:spPr>
      </p:pic>
      <p:pic>
        <p:nvPicPr>
          <p:cNvPr id="248" name="Google Shape;248;g386362d5700_0_35">
            <a:hlinkClick r:id="rId8"/>
          </p:cNvPr>
          <p:cNvPicPr preferRelativeResize="0"/>
          <p:nvPr/>
        </p:nvPicPr>
        <p:blipFill>
          <a:blip r:embed="rId9">
            <a:alphaModFix/>
          </a:blip>
          <a:stretch>
            <a:fillRect/>
          </a:stretch>
        </p:blipFill>
        <p:spPr>
          <a:xfrm>
            <a:off x="3192927" y="2952245"/>
            <a:ext cx="3080474" cy="1568605"/>
          </a:xfrm>
          <a:prstGeom prst="rect">
            <a:avLst/>
          </a:prstGeom>
          <a:noFill/>
          <a:ln>
            <a:noFill/>
          </a:ln>
        </p:spPr>
      </p:pic>
      <p:pic>
        <p:nvPicPr>
          <p:cNvPr id="249" name="Google Shape;249;g386362d5700_0_35">
            <a:hlinkClick r:id="rId10"/>
          </p:cNvPr>
          <p:cNvPicPr preferRelativeResize="0"/>
          <p:nvPr/>
        </p:nvPicPr>
        <p:blipFill>
          <a:blip r:embed="rId11">
            <a:alphaModFix/>
          </a:blip>
          <a:stretch>
            <a:fillRect/>
          </a:stretch>
        </p:blipFill>
        <p:spPr>
          <a:xfrm>
            <a:off x="6453650" y="2001900"/>
            <a:ext cx="2590974" cy="1466300"/>
          </a:xfrm>
          <a:prstGeom prst="rect">
            <a:avLst/>
          </a:prstGeom>
          <a:noFill/>
          <a:ln>
            <a:noFill/>
          </a:ln>
        </p:spPr>
      </p:pic>
      <p:pic>
        <p:nvPicPr>
          <p:cNvPr id="250" name="Google Shape;250;g386362d5700_0_35">
            <a:hlinkClick r:id="rId12"/>
          </p:cNvPr>
          <p:cNvPicPr preferRelativeResize="0"/>
          <p:nvPr/>
        </p:nvPicPr>
        <p:blipFill>
          <a:blip r:embed="rId13">
            <a:alphaModFix/>
          </a:blip>
          <a:stretch>
            <a:fillRect/>
          </a:stretch>
        </p:blipFill>
        <p:spPr>
          <a:xfrm>
            <a:off x="208625" y="2952250"/>
            <a:ext cx="2803549" cy="1568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graphicFrame>
        <p:nvGraphicFramePr>
          <p:cNvPr id="255" name="Google Shape;255;p19"/>
          <p:cNvGraphicFramePr/>
          <p:nvPr/>
        </p:nvGraphicFramePr>
        <p:xfrm>
          <a:off x="401878" y="1346100"/>
          <a:ext cx="3000000" cy="3000000"/>
        </p:xfrm>
        <a:graphic>
          <a:graphicData uri="http://schemas.openxmlformats.org/drawingml/2006/table">
            <a:tbl>
              <a:tblPr firstRow="1">
                <a:noFill/>
                <a:tableStyleId>{76A1F812-8E53-4E44-BFA4-3B6A4360024E}</a:tableStyleId>
              </a:tblPr>
              <a:tblGrid>
                <a:gridCol w="3550925"/>
              </a:tblGrid>
              <a:tr h="47572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rPr>
                        <a:t>Characteristics of My Chosen Species</a:t>
                      </a:r>
                      <a:endParaRPr b="1" i="1" sz="1100" u="none" cap="none" strike="noStrike">
                        <a:solidFill>
                          <a:schemeClr val="dk1"/>
                        </a:solidFill>
                      </a:endParaRPr>
                    </a:p>
                  </a:txBody>
                  <a:tcPr marT="91425" marB="91425" marR="91425" marL="91425" anchor="ctr">
                    <a:solidFill>
                      <a:schemeClr val="lt2"/>
                    </a:solidFill>
                  </a:tcPr>
                </a:tc>
              </a:tr>
              <a:tr h="29121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r>
            </a:tbl>
          </a:graphicData>
        </a:graphic>
      </p:graphicFrame>
      <p:sp>
        <p:nvSpPr>
          <p:cNvPr id="256" name="Google Shape;256;p19"/>
          <p:cNvSpPr/>
          <p:nvPr/>
        </p:nvSpPr>
        <p:spPr>
          <a:xfrm>
            <a:off x="4050425" y="2599275"/>
            <a:ext cx="1043100" cy="676200"/>
          </a:xfrm>
          <a:prstGeom prst="rightArrow">
            <a:avLst>
              <a:gd fmla="val 50000" name="adj1"/>
              <a:gd fmla="val 50000" name="adj2"/>
            </a:avLst>
          </a:prstGeom>
          <a:solidFill>
            <a:srgbClr val="FFC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Leads to</a:t>
            </a:r>
            <a:endParaRPr b="1" i="0" sz="1100" u="none" cap="none" strike="noStrike">
              <a:solidFill>
                <a:srgbClr val="000000"/>
              </a:solidFill>
              <a:latin typeface="Arial"/>
              <a:ea typeface="Arial"/>
              <a:cs typeface="Arial"/>
              <a:sym typeface="Arial"/>
            </a:endParaRPr>
          </a:p>
        </p:txBody>
      </p:sp>
      <p:graphicFrame>
        <p:nvGraphicFramePr>
          <p:cNvPr id="257" name="Google Shape;257;p19"/>
          <p:cNvGraphicFramePr/>
          <p:nvPr/>
        </p:nvGraphicFramePr>
        <p:xfrm>
          <a:off x="5191150" y="1346100"/>
          <a:ext cx="3000000" cy="3000000"/>
        </p:xfrm>
        <a:graphic>
          <a:graphicData uri="http://schemas.openxmlformats.org/drawingml/2006/table">
            <a:tbl>
              <a:tblPr firstRow="1">
                <a:noFill/>
                <a:tableStyleId>{76A1F812-8E53-4E44-BFA4-3B6A4360024E}</a:tableStyleId>
              </a:tblPr>
              <a:tblGrid>
                <a:gridCol w="3550925"/>
              </a:tblGrid>
              <a:tr h="47572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rPr>
                        <a:t>Benefits of My Chosen Species</a:t>
                      </a:r>
                      <a:r>
                        <a:rPr b="1" i="1" lang="en" sz="1100" u="none" cap="none" strike="noStrike">
                          <a:solidFill>
                            <a:schemeClr val="dk1"/>
                          </a:solidFill>
                        </a:rPr>
                        <a:t> </a:t>
                      </a:r>
                      <a:r>
                        <a:rPr b="1" i="0" lang="en" sz="1100" u="none" cap="none" strike="noStrike">
                          <a:solidFill>
                            <a:schemeClr val="dk1"/>
                          </a:solidFill>
                        </a:rPr>
                        <a:t>to other species</a:t>
                      </a:r>
                      <a:endParaRPr b="1" i="0" sz="1100" u="none" cap="none" strike="noStrike">
                        <a:solidFill>
                          <a:schemeClr val="dk1"/>
                        </a:solidFill>
                      </a:endParaRPr>
                    </a:p>
                  </a:txBody>
                  <a:tcPr marT="91425" marB="91425" marR="91425" marL="91425" anchor="ctr">
                    <a:solidFill>
                      <a:schemeClr val="lt2"/>
                    </a:solidFill>
                  </a:tcPr>
                </a:tc>
              </a:tr>
              <a:tr h="29121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p>
                  </a:txBody>
                  <a:tcPr marT="91425" marB="91425" marR="91425" marL="91425"/>
                </a:tc>
              </a:tr>
            </a:tbl>
          </a:graphicData>
        </a:graphic>
      </p:graphicFrame>
      <p:sp>
        <p:nvSpPr>
          <p:cNvPr id="258" name="Google Shape;258;p19"/>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Extension</a:t>
            </a:r>
            <a:endParaRPr b="0" i="0" sz="2200" u="none" cap="none" strike="noStrike">
              <a:solidFill>
                <a:srgbClr val="7C7C7C"/>
              </a:solidFill>
              <a:latin typeface="Roboto"/>
              <a:ea typeface="Roboto"/>
              <a:cs typeface="Roboto"/>
              <a:sym typeface="Roboto"/>
            </a:endParaRPr>
          </a:p>
        </p:txBody>
      </p:sp>
      <p:sp>
        <p:nvSpPr>
          <p:cNvPr id="259" name="Google Shape;259;p19"/>
          <p:cNvSpPr txBox="1"/>
          <p:nvPr/>
        </p:nvSpPr>
        <p:spPr>
          <a:xfrm>
            <a:off x="1207738" y="988538"/>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1600">
                <a:solidFill>
                  <a:srgbClr val="00A0DC"/>
                </a:solidFill>
                <a:latin typeface="Roboto"/>
                <a:ea typeface="Roboto"/>
                <a:cs typeface="Roboto"/>
                <a:sym typeface="Roboto"/>
              </a:rPr>
              <a:t>Foundation Species Graphic Organizer: _______________________(chosen species)</a:t>
            </a:r>
            <a:endParaRPr b="0" sz="1600" u="none" cap="none" strike="noStrike">
              <a:solidFill>
                <a:srgbClr val="00A0DC"/>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g38d8b06e5c6_0_25"/>
          <p:cNvSpPr txBox="1"/>
          <p:nvPr/>
        </p:nvSpPr>
        <p:spPr>
          <a:xfrm>
            <a:off x="511000" y="184300"/>
            <a:ext cx="820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38d8b06e5c6_0_25"/>
          <p:cNvSpPr txBox="1"/>
          <p:nvPr/>
        </p:nvSpPr>
        <p:spPr>
          <a:xfrm>
            <a:off x="1572206" y="3800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t/>
            </a:r>
            <a:endParaRPr b="0" i="1" sz="2200" u="none" cap="none" strike="noStrike">
              <a:solidFill>
                <a:srgbClr val="980000"/>
              </a:solidFill>
              <a:latin typeface="Roboto"/>
              <a:ea typeface="Roboto"/>
              <a:cs typeface="Roboto"/>
              <a:sym typeface="Roboto"/>
            </a:endParaRPr>
          </a:p>
        </p:txBody>
      </p:sp>
      <p:graphicFrame>
        <p:nvGraphicFramePr>
          <p:cNvPr id="78" name="Google Shape;78;g38d8b06e5c6_0_25"/>
          <p:cNvGraphicFramePr/>
          <p:nvPr/>
        </p:nvGraphicFramePr>
        <p:xfrm>
          <a:off x="655775" y="1240125"/>
          <a:ext cx="3000000" cy="3000000"/>
        </p:xfrm>
        <a:graphic>
          <a:graphicData uri="http://schemas.openxmlformats.org/drawingml/2006/table">
            <a:tbl>
              <a:tblPr bandCol="1" bandRow="1">
                <a:noFill/>
                <a:tableStyleId>{2FE379BC-61A4-4754-AA39-E119E75318D6}</a:tableStyleId>
              </a:tblPr>
              <a:tblGrid>
                <a:gridCol w="3850000"/>
                <a:gridCol w="3876025"/>
              </a:tblGrid>
              <a:tr h="657850">
                <a:tc>
                  <a:txBody>
                    <a:bodyPr/>
                    <a:lstStyle/>
                    <a:p>
                      <a:pPr indent="0" lvl="0" marL="0" marR="868045" rtl="0" algn="ctr">
                        <a:spcBef>
                          <a:spcPts val="530"/>
                        </a:spcBef>
                        <a:spcAft>
                          <a:spcPts val="0"/>
                        </a:spcAft>
                        <a:buNone/>
                      </a:pPr>
                      <a:r>
                        <a:rPr b="1" lang="en" sz="2000">
                          <a:latin typeface="Roboto"/>
                          <a:ea typeface="Roboto"/>
                          <a:cs typeface="Roboto"/>
                          <a:sym typeface="Roboto"/>
                        </a:rPr>
                        <a:t>Notice - Observations</a:t>
                      </a:r>
                      <a:endParaRPr b="1" sz="2000">
                        <a:latin typeface="Roboto"/>
                        <a:ea typeface="Roboto"/>
                        <a:cs typeface="Roboto"/>
                        <a:sym typeface="Roboto"/>
                      </a:endParaRPr>
                    </a:p>
                  </a:txBody>
                  <a:tcPr marT="0" marB="0" marR="0" marL="0">
                    <a:lnB cap="flat" cmpd="sng" w="38100">
                      <a:solidFill>
                        <a:srgbClr val="000000"/>
                      </a:solidFill>
                      <a:prstDash val="solid"/>
                      <a:round/>
                      <a:headEnd len="sm" w="sm" type="none"/>
                      <a:tailEnd len="sm" w="sm" type="none"/>
                    </a:lnB>
                  </a:tcPr>
                </a:tc>
                <a:tc>
                  <a:txBody>
                    <a:bodyPr/>
                    <a:lstStyle/>
                    <a:p>
                      <a:pPr indent="0" lvl="0" marL="0" marR="864870" rtl="0" algn="ctr">
                        <a:spcBef>
                          <a:spcPts val="530"/>
                        </a:spcBef>
                        <a:spcAft>
                          <a:spcPts val="0"/>
                        </a:spcAft>
                        <a:buNone/>
                      </a:pPr>
                      <a:r>
                        <a:rPr b="1" lang="en" sz="2000">
                          <a:latin typeface="Roboto"/>
                          <a:ea typeface="Roboto"/>
                          <a:cs typeface="Roboto"/>
                          <a:sym typeface="Roboto"/>
                        </a:rPr>
                        <a:t>Wonder - Questions</a:t>
                      </a:r>
                      <a:endParaRPr b="1" sz="2000">
                        <a:latin typeface="Roboto"/>
                        <a:ea typeface="Roboto"/>
                        <a:cs typeface="Roboto"/>
                        <a:sym typeface="Roboto"/>
                      </a:endParaRPr>
                    </a:p>
                  </a:txBody>
                  <a:tcPr marT="0" marB="0" marR="0" marL="0">
                    <a:lnB cap="flat" cmpd="sng" w="38100">
                      <a:solidFill>
                        <a:srgbClr val="000000"/>
                      </a:solidFill>
                      <a:prstDash val="solid"/>
                      <a:round/>
                      <a:headEnd len="sm" w="sm" type="none"/>
                      <a:tailEnd len="sm" w="sm" type="none"/>
                    </a:lnB>
                  </a:tcPr>
                </a:tc>
              </a:tr>
              <a:tr h="2645375">
                <a:tc>
                  <a:txBody>
                    <a:bodyPr/>
                    <a:lstStyle/>
                    <a:p>
                      <a:pPr indent="0" lvl="0" marL="0" rtl="0" algn="l">
                        <a:spcBef>
                          <a:spcPts val="0"/>
                        </a:spcBef>
                        <a:spcAft>
                          <a:spcPts val="0"/>
                        </a:spcAft>
                        <a:buNone/>
                      </a:pPr>
                      <a:r>
                        <a:t/>
                      </a:r>
                      <a:endParaRPr sz="1300">
                        <a:latin typeface="Times New Roman"/>
                        <a:ea typeface="Times New Roman"/>
                        <a:cs typeface="Times New Roman"/>
                        <a:sym typeface="Times New Roman"/>
                      </a:endParaRPr>
                    </a:p>
                    <a:p>
                      <a:pPr indent="0" lvl="0" marL="0" rtl="0" algn="l">
                        <a:spcBef>
                          <a:spcPts val="0"/>
                        </a:spcBef>
                        <a:spcAft>
                          <a:spcPts val="0"/>
                        </a:spcAft>
                        <a:buNone/>
                      </a:pPr>
                      <a:r>
                        <a:t/>
                      </a:r>
                      <a:endParaRPr sz="1300">
                        <a:latin typeface="Times New Roman"/>
                        <a:ea typeface="Times New Roman"/>
                        <a:cs typeface="Times New Roman"/>
                        <a:sym typeface="Times New Roman"/>
                      </a:endParaRPr>
                    </a:p>
                    <a:p>
                      <a:pPr indent="0" lvl="0" marL="0" rtl="0" algn="l">
                        <a:spcBef>
                          <a:spcPts val="0"/>
                        </a:spcBef>
                        <a:spcAft>
                          <a:spcPts val="0"/>
                        </a:spcAft>
                        <a:buNone/>
                      </a:pPr>
                      <a:r>
                        <a:t/>
                      </a:r>
                      <a:endParaRPr sz="1300">
                        <a:latin typeface="Times New Roman"/>
                        <a:ea typeface="Times New Roman"/>
                        <a:cs typeface="Times New Roman"/>
                        <a:sym typeface="Times New Roman"/>
                      </a:endParaRPr>
                    </a:p>
                    <a:p>
                      <a:pPr indent="0" lvl="0" marL="0" rtl="0" algn="l">
                        <a:spcBef>
                          <a:spcPts val="0"/>
                        </a:spcBef>
                        <a:spcAft>
                          <a:spcPts val="0"/>
                        </a:spcAft>
                        <a:buNone/>
                      </a:pPr>
                      <a:r>
                        <a:t/>
                      </a:r>
                      <a:endParaRPr sz="1300">
                        <a:latin typeface="Times New Roman"/>
                        <a:ea typeface="Times New Roman"/>
                        <a:cs typeface="Times New Roman"/>
                        <a:sym typeface="Times New Roman"/>
                      </a:endParaRPr>
                    </a:p>
                    <a:p>
                      <a:pPr indent="0" lvl="0" marL="0" rtl="0" algn="l">
                        <a:spcBef>
                          <a:spcPts val="0"/>
                        </a:spcBef>
                        <a:spcAft>
                          <a:spcPts val="0"/>
                        </a:spcAft>
                        <a:buNone/>
                      </a:pPr>
                      <a:r>
                        <a:t/>
                      </a:r>
                      <a:endParaRPr sz="1300">
                        <a:latin typeface="Times New Roman"/>
                        <a:ea typeface="Times New Roman"/>
                        <a:cs typeface="Times New Roman"/>
                        <a:sym typeface="Times New Roman"/>
                      </a:endParaRPr>
                    </a:p>
                    <a:p>
                      <a:pPr indent="0" lvl="0" marL="0" rtl="0" algn="l">
                        <a:spcBef>
                          <a:spcPts val="0"/>
                        </a:spcBef>
                        <a:spcAft>
                          <a:spcPts val="0"/>
                        </a:spcAft>
                        <a:buNone/>
                      </a:pPr>
                      <a:r>
                        <a:t/>
                      </a:r>
                      <a:endParaRPr sz="1300">
                        <a:latin typeface="Times New Roman"/>
                        <a:ea typeface="Times New Roman"/>
                        <a:cs typeface="Times New Roman"/>
                        <a:sym typeface="Times New Roman"/>
                      </a:endParaRPr>
                    </a:p>
                  </a:txBody>
                  <a:tcPr marT="0" marB="0" marR="0" marL="0">
                    <a:lnT cap="flat" cmpd="sng" w="38100">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t/>
                      </a:r>
                      <a:endParaRPr sz="1300">
                        <a:latin typeface="Times New Roman"/>
                        <a:ea typeface="Times New Roman"/>
                        <a:cs typeface="Times New Roman"/>
                        <a:sym typeface="Times New Roman"/>
                      </a:endParaRPr>
                    </a:p>
                  </a:txBody>
                  <a:tcPr marT="0" marB="0" marR="0" marL="0">
                    <a:lnT cap="flat" cmpd="sng" w="38100">
                      <a:solidFill>
                        <a:srgbClr val="000000"/>
                      </a:solidFill>
                      <a:prstDash val="solid"/>
                      <a:round/>
                      <a:headEnd len="sm" w="sm" type="none"/>
                      <a:tailEnd len="sm" w="sm" type="none"/>
                    </a:lnT>
                  </a:tcPr>
                </a:tc>
              </a:tr>
            </a:tbl>
          </a:graphicData>
        </a:graphic>
      </p:graphicFrame>
      <p:sp>
        <p:nvSpPr>
          <p:cNvPr id="79" name="Google Shape;79;g38d8b06e5c6_0_25"/>
          <p:cNvSpPr txBox="1"/>
          <p:nvPr/>
        </p:nvSpPr>
        <p:spPr>
          <a:xfrm>
            <a:off x="1572206" y="3800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Experience the </a:t>
            </a:r>
            <a:r>
              <a:rPr b="1" lang="en" sz="2200">
                <a:solidFill>
                  <a:srgbClr val="00A0DC"/>
                </a:solidFill>
                <a:latin typeface="Roboto"/>
                <a:ea typeface="Roboto"/>
                <a:cs typeface="Roboto"/>
                <a:sym typeface="Roboto"/>
                <a:extLst>
                  <a:ext uri="http://customooxmlschemas.google.com/">
                    <go:slidesCustomData xmlns:go="http://customooxmlschemas.google.com/" textRoundtripDataId="1"/>
                  </a:ext>
                </a:extLst>
              </a:rPr>
              <a:t>Phenomenon</a:t>
            </a:r>
            <a:r>
              <a:rPr b="1" i="1" lang="en" sz="2200">
                <a:solidFill>
                  <a:srgbClr val="980000"/>
                </a:solidFill>
                <a:latin typeface="Roboto"/>
                <a:ea typeface="Roboto"/>
                <a:cs typeface="Roboto"/>
                <a:sym typeface="Roboto"/>
              </a:rPr>
              <a:t> </a:t>
            </a:r>
            <a:endParaRPr b="0" i="1" sz="2200" u="none" cap="none" strike="noStrike">
              <a:solidFill>
                <a:srgbClr val="98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g38d8b06e5c6_0_19"/>
          <p:cNvSpPr txBox="1"/>
          <p:nvPr/>
        </p:nvSpPr>
        <p:spPr>
          <a:xfrm>
            <a:off x="511000" y="184300"/>
            <a:ext cx="820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38d8b06e5c6_0_19"/>
          <p:cNvSpPr txBox="1"/>
          <p:nvPr/>
        </p:nvSpPr>
        <p:spPr>
          <a:xfrm>
            <a:off x="1572206" y="3800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Experience the Phenomenon</a:t>
            </a:r>
            <a:r>
              <a:rPr b="1" i="1" lang="en" sz="2200">
                <a:solidFill>
                  <a:srgbClr val="980000"/>
                </a:solidFill>
                <a:latin typeface="Roboto"/>
                <a:ea typeface="Roboto"/>
                <a:cs typeface="Roboto"/>
                <a:sym typeface="Roboto"/>
              </a:rPr>
              <a:t> </a:t>
            </a:r>
            <a:endParaRPr b="0" i="1" sz="2200" u="none" cap="none" strike="noStrike">
              <a:solidFill>
                <a:srgbClr val="980000"/>
              </a:solidFill>
              <a:latin typeface="Roboto"/>
              <a:ea typeface="Roboto"/>
              <a:cs typeface="Roboto"/>
              <a:sym typeface="Roboto"/>
            </a:endParaRPr>
          </a:p>
        </p:txBody>
      </p:sp>
      <p:sp>
        <p:nvSpPr>
          <p:cNvPr id="86" name="Google Shape;86;g38d8b06e5c6_0_19"/>
          <p:cNvSpPr txBox="1"/>
          <p:nvPr/>
        </p:nvSpPr>
        <p:spPr>
          <a:xfrm>
            <a:off x="1207282" y="4581663"/>
            <a:ext cx="841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hlink"/>
                </a:solidFill>
                <a:uFill>
                  <a:noFill/>
                </a:uFill>
                <a:hlinkClick r:id="rId4"/>
              </a:rPr>
              <a:t>https://archive.oceanexplorer.noaa.gov/okeanos/explorations/ex1907/dailyupdates/coral-garden/coral-garden-1280x720.mp4</a:t>
            </a:r>
            <a:endParaRPr sz="900"/>
          </a:p>
          <a:p>
            <a:pPr indent="0" lvl="0" marL="0" rtl="0" algn="l">
              <a:spcBef>
                <a:spcPts val="0"/>
              </a:spcBef>
              <a:spcAft>
                <a:spcPts val="0"/>
              </a:spcAft>
              <a:buNone/>
            </a:pPr>
            <a:r>
              <a:t/>
            </a:r>
            <a:endParaRPr sz="900"/>
          </a:p>
        </p:txBody>
      </p:sp>
      <p:pic>
        <p:nvPicPr>
          <p:cNvPr id="87" name="Google Shape;87;g38d8b06e5c6_0_19">
            <a:hlinkClick r:id="rId5"/>
          </p:cNvPr>
          <p:cNvPicPr preferRelativeResize="0"/>
          <p:nvPr/>
        </p:nvPicPr>
        <p:blipFill>
          <a:blip r:embed="rId6">
            <a:alphaModFix/>
          </a:blip>
          <a:stretch>
            <a:fillRect/>
          </a:stretch>
        </p:blipFill>
        <p:spPr>
          <a:xfrm>
            <a:off x="1394950" y="1063275"/>
            <a:ext cx="6154700" cy="3518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2"/>
          <p:cNvSpPr txBox="1"/>
          <p:nvPr/>
        </p:nvSpPr>
        <p:spPr>
          <a:xfrm>
            <a:off x="511000" y="184300"/>
            <a:ext cx="820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
          <p:cNvSpPr txBox="1"/>
          <p:nvPr/>
        </p:nvSpPr>
        <p:spPr>
          <a:xfrm>
            <a:off x="1349681" y="100275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1600" u="none" cap="none" strike="noStrike">
                <a:solidFill>
                  <a:schemeClr val="dk1"/>
                </a:solidFill>
                <a:latin typeface="Roboto"/>
                <a:ea typeface="Roboto"/>
                <a:cs typeface="Roboto"/>
                <a:sym typeface="Roboto"/>
              </a:rPr>
              <a:t>Student Worksheet: </a:t>
            </a:r>
            <a:r>
              <a:rPr b="1" i="1" lang="en" sz="1600">
                <a:solidFill>
                  <a:schemeClr val="dk1"/>
                </a:solidFill>
                <a:latin typeface="Roboto"/>
                <a:ea typeface="Roboto"/>
                <a:cs typeface="Roboto"/>
                <a:sym typeface="Roboto"/>
              </a:rPr>
              <a:t>Lophelia pertusa</a:t>
            </a:r>
            <a:r>
              <a:rPr b="1" lang="en" sz="1600">
                <a:solidFill>
                  <a:schemeClr val="dk1"/>
                </a:solidFill>
                <a:latin typeface="Roboto"/>
                <a:ea typeface="Roboto"/>
                <a:cs typeface="Roboto"/>
                <a:sym typeface="Roboto"/>
              </a:rPr>
              <a:t> Friends Graphic Organizer</a:t>
            </a:r>
            <a:endParaRPr b="0" i="1" sz="1600" u="none" cap="none" strike="noStrike">
              <a:solidFill>
                <a:schemeClr val="dk1"/>
              </a:solidFill>
              <a:latin typeface="Roboto"/>
              <a:ea typeface="Roboto"/>
              <a:cs typeface="Roboto"/>
              <a:sym typeface="Roboto"/>
            </a:endParaRPr>
          </a:p>
        </p:txBody>
      </p:sp>
      <p:graphicFrame>
        <p:nvGraphicFramePr>
          <p:cNvPr id="94" name="Google Shape;94;p2"/>
          <p:cNvGraphicFramePr/>
          <p:nvPr/>
        </p:nvGraphicFramePr>
        <p:xfrm>
          <a:off x="251375" y="1431599"/>
          <a:ext cx="3000000" cy="3000000"/>
        </p:xfrm>
        <a:graphic>
          <a:graphicData uri="http://schemas.openxmlformats.org/drawingml/2006/table">
            <a:tbl>
              <a:tblPr firstRow="1">
                <a:noFill/>
                <a:tableStyleId>{76A1F812-8E53-4E44-BFA4-3B6A4360024E}</a:tableStyleId>
              </a:tblPr>
              <a:tblGrid>
                <a:gridCol w="1440625"/>
                <a:gridCol w="3009600"/>
                <a:gridCol w="4292925"/>
              </a:tblGrid>
              <a:tr h="258475">
                <a:tc>
                  <a:txBody>
                    <a:bodyPr/>
                    <a:lstStyle/>
                    <a:p>
                      <a:pPr indent="0" lvl="0" marL="0" marR="0" rtl="0" algn="ctr">
                        <a:lnSpc>
                          <a:spcPct val="100000"/>
                        </a:lnSpc>
                        <a:spcBef>
                          <a:spcPts val="0"/>
                        </a:spcBef>
                        <a:spcAft>
                          <a:spcPts val="0"/>
                        </a:spcAft>
                        <a:buNone/>
                      </a:pPr>
                      <a:r>
                        <a:rPr b="0" lang="en" sz="1000" u="none" cap="none" strike="noStrike">
                          <a:solidFill>
                            <a:srgbClr val="000000"/>
                          </a:solidFill>
                          <a:latin typeface="Roboto"/>
                          <a:ea typeface="Roboto"/>
                          <a:cs typeface="Roboto"/>
                          <a:sym typeface="Roboto"/>
                        </a:rPr>
                        <a:t>ASSOCIATE SPECIES</a:t>
                      </a:r>
                      <a:endParaRPr/>
                    </a:p>
                  </a:txBody>
                  <a:tcPr marT="45725" marB="45725" marR="91450" marL="91450" anchor="ctr">
                    <a:solidFill>
                      <a:srgbClr val="F8A63C"/>
                    </a:solidFill>
                  </a:tcPr>
                </a:tc>
                <a:tc>
                  <a:txBody>
                    <a:bodyPr/>
                    <a:lstStyle/>
                    <a:p>
                      <a:pPr indent="0" lvl="0" marL="0" marR="0" rtl="0" algn="ctr">
                        <a:lnSpc>
                          <a:spcPct val="100000"/>
                        </a:lnSpc>
                        <a:spcBef>
                          <a:spcPts val="0"/>
                        </a:spcBef>
                        <a:spcAft>
                          <a:spcPts val="0"/>
                        </a:spcAft>
                        <a:buNone/>
                      </a:pPr>
                      <a:r>
                        <a:rPr b="0" lang="en" sz="1000" u="none" cap="none" strike="noStrike">
                          <a:solidFill>
                            <a:srgbClr val="000000"/>
                          </a:solidFill>
                          <a:latin typeface="Roboto"/>
                          <a:ea typeface="Roboto"/>
                          <a:cs typeface="Roboto"/>
                          <a:sym typeface="Roboto"/>
                        </a:rPr>
                        <a:t>HOW THE SPECIES BENEFITS</a:t>
                      </a:r>
                      <a:endParaRPr/>
                    </a:p>
                  </a:txBody>
                  <a:tcPr marT="45725" marB="45725" marR="91450" marL="91450" anchor="ctr">
                    <a:solidFill>
                      <a:srgbClr val="F8A63C"/>
                    </a:solidFill>
                  </a:tcPr>
                </a:tc>
                <a:tc>
                  <a:txBody>
                    <a:bodyPr/>
                    <a:lstStyle/>
                    <a:p>
                      <a:pPr indent="0" lvl="0" marL="0" marR="0" rtl="0" algn="ctr">
                        <a:lnSpc>
                          <a:spcPct val="100000"/>
                        </a:lnSpc>
                        <a:spcBef>
                          <a:spcPts val="0"/>
                        </a:spcBef>
                        <a:spcAft>
                          <a:spcPts val="0"/>
                        </a:spcAft>
                        <a:buNone/>
                      </a:pPr>
                      <a:r>
                        <a:rPr b="0" lang="en" sz="1000" u="none" cap="none" strike="noStrike">
                          <a:solidFill>
                            <a:srgbClr val="000000"/>
                          </a:solidFill>
                          <a:latin typeface="Roboto"/>
                          <a:ea typeface="Roboto"/>
                          <a:cs typeface="Roboto"/>
                          <a:sym typeface="Roboto"/>
                        </a:rPr>
                        <a:t>EVIDENCE FROM IMAGE</a:t>
                      </a:r>
                      <a:endParaRPr/>
                    </a:p>
                  </a:txBody>
                  <a:tcPr marT="45725" marB="45725" marR="91450" marL="91450" anchor="ctr">
                    <a:solidFill>
                      <a:srgbClr val="F8A63C"/>
                    </a:solidFill>
                  </a:tcPr>
                </a:tc>
              </a:tr>
              <a:tr h="258475">
                <a:tc>
                  <a:txBody>
                    <a:bodyPr/>
                    <a:lstStyle/>
                    <a:p>
                      <a:pPr indent="0" lvl="0" marL="0" marR="0" rtl="0" algn="l">
                        <a:lnSpc>
                          <a:spcPct val="100000"/>
                        </a:lnSpc>
                        <a:spcBef>
                          <a:spcPts val="0"/>
                        </a:spcBef>
                        <a:spcAft>
                          <a:spcPts val="0"/>
                        </a:spcAft>
                        <a:buNone/>
                      </a:pPr>
                      <a:r>
                        <a:rPr i="1" lang="en" sz="800" u="none" cap="none" strike="noStrike">
                          <a:solidFill>
                            <a:schemeClr val="dk2"/>
                          </a:solidFill>
                          <a:latin typeface="Roboto"/>
                          <a:ea typeface="Roboto"/>
                          <a:cs typeface="Roboto"/>
                          <a:sym typeface="Roboto"/>
                        </a:rPr>
                        <a:t>Shrimp</a:t>
                      </a:r>
                      <a:endParaRPr/>
                    </a:p>
                  </a:txBody>
                  <a:tcPr marT="45725" marB="45725" marR="91450" marL="91450"/>
                </a:tc>
                <a:tc>
                  <a:txBody>
                    <a:bodyPr/>
                    <a:lstStyle/>
                    <a:p>
                      <a:pPr indent="0" lvl="0" marL="0" marR="0" rtl="0" algn="l">
                        <a:lnSpc>
                          <a:spcPct val="100000"/>
                        </a:lnSpc>
                        <a:spcBef>
                          <a:spcPts val="0"/>
                        </a:spcBef>
                        <a:spcAft>
                          <a:spcPts val="0"/>
                        </a:spcAft>
                        <a:buNone/>
                      </a:pPr>
                      <a:r>
                        <a:rPr i="1" lang="en" sz="800" u="none" cap="none" strike="noStrike">
                          <a:solidFill>
                            <a:schemeClr val="dk2"/>
                          </a:solidFill>
                          <a:latin typeface="Roboto"/>
                          <a:ea typeface="Roboto"/>
                          <a:cs typeface="Roboto"/>
                          <a:sym typeface="Roboto"/>
                        </a:rPr>
                        <a:t>Shelter, protection from predators, access to food</a:t>
                      </a:r>
                      <a:endParaRPr/>
                    </a:p>
                  </a:txBody>
                  <a:tcPr marT="45725" marB="45725" marR="91450" marL="91450"/>
                </a:tc>
                <a:tc>
                  <a:txBody>
                    <a:bodyPr/>
                    <a:lstStyle/>
                    <a:p>
                      <a:pPr indent="0" lvl="0" marL="0" marR="0" rtl="0" algn="l">
                        <a:lnSpc>
                          <a:spcPct val="100000"/>
                        </a:lnSpc>
                        <a:spcBef>
                          <a:spcPts val="0"/>
                        </a:spcBef>
                        <a:spcAft>
                          <a:spcPts val="0"/>
                        </a:spcAft>
                        <a:buNone/>
                      </a:pPr>
                      <a:r>
                        <a:rPr i="1" lang="en" sz="800" u="none" cap="none" strike="noStrike">
                          <a:solidFill>
                            <a:schemeClr val="dk2"/>
                          </a:solidFill>
                          <a:latin typeface="Roboto"/>
                          <a:ea typeface="Roboto"/>
                          <a:cs typeface="Roboto"/>
                          <a:sym typeface="Roboto"/>
                        </a:rPr>
                        <a:t>The shrimp is crawling among live coral in a position where it could easily </a:t>
                      </a:r>
                      <a:br>
                        <a:rPr i="1" lang="en" sz="800" u="none" cap="none" strike="noStrike">
                          <a:solidFill>
                            <a:schemeClr val="dk2"/>
                          </a:solidFill>
                          <a:latin typeface="Roboto"/>
                          <a:ea typeface="Roboto"/>
                          <a:cs typeface="Roboto"/>
                          <a:sym typeface="Roboto"/>
                        </a:rPr>
                      </a:br>
                      <a:r>
                        <a:rPr i="1" lang="en" sz="800" u="none" cap="none" strike="noStrike">
                          <a:solidFill>
                            <a:schemeClr val="dk2"/>
                          </a:solidFill>
                          <a:latin typeface="Roboto"/>
                          <a:ea typeface="Roboto"/>
                          <a:cs typeface="Roboto"/>
                          <a:sym typeface="Roboto"/>
                        </a:rPr>
                        <a:t>hide from a predator as it scavenges for its own food.</a:t>
                      </a:r>
                      <a:endParaRPr/>
                    </a:p>
                  </a:txBody>
                  <a:tcPr marT="45725" marB="45725" marR="91450" marL="91450"/>
                </a:tc>
              </a:tr>
              <a:tr h="258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58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58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58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58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58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58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58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376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314475">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bl>
          </a:graphicData>
        </a:graphic>
      </p:graphicFrame>
      <p:sp>
        <p:nvSpPr>
          <p:cNvPr id="95" name="Google Shape;95;p2"/>
          <p:cNvSpPr txBox="1"/>
          <p:nvPr/>
        </p:nvSpPr>
        <p:spPr>
          <a:xfrm>
            <a:off x="1551038" y="289409"/>
            <a:ext cx="7755300" cy="539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lang="en" sz="2200">
                <a:solidFill>
                  <a:srgbClr val="00A0DC"/>
                </a:solidFill>
                <a:latin typeface="Roboto"/>
                <a:ea typeface="Roboto"/>
                <a:cs typeface="Roboto"/>
                <a:sym typeface="Roboto"/>
              </a:rPr>
              <a:t>Investigate</a:t>
            </a:r>
            <a:endParaRPr b="0" sz="2200" u="none" cap="none" strike="noStrike">
              <a:solidFill>
                <a:srgbClr val="7C7C7C"/>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3"/>
          <p:cNvSpPr txBox="1"/>
          <p:nvPr>
            <p:ph idx="1" type="body"/>
          </p:nvPr>
        </p:nvSpPr>
        <p:spPr>
          <a:xfrm>
            <a:off x="5324400" y="1953256"/>
            <a:ext cx="3499500" cy="22473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This large demosponge was observed growing on a coral mound in the deep waters off the coasts of South Carolina, Georgia, and Florida. Demosponges come in many shapes and sizes. Like other sponges, this species is a filter feeder and does best in areas where the currents can provide it with the food (particulate organic matter) it needs to survive.</a:t>
            </a:r>
            <a:endParaRPr>
              <a:solidFill>
                <a:schemeClr val="dk1"/>
              </a:solidFill>
            </a:endParaRPr>
          </a:p>
          <a:p>
            <a:pPr indent="0" lvl="0" marL="0" rtl="0" algn="l">
              <a:lnSpc>
                <a:spcPct val="100000"/>
              </a:lnSpc>
              <a:spcBef>
                <a:spcPts val="0"/>
              </a:spcBef>
              <a:spcAft>
                <a:spcPts val="0"/>
              </a:spcAft>
              <a:buSzPts val="1800"/>
              <a:buNone/>
            </a:pPr>
            <a:r>
              <a:t/>
            </a:r>
            <a:endParaRPr i="1"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a:t>
            </a:r>
            <a:r>
              <a:rPr i="1" lang="en" sz="650">
                <a:solidFill>
                  <a:schemeClr val="dk2"/>
                </a:solidFill>
                <a:latin typeface="Roboto"/>
                <a:ea typeface="Roboto"/>
                <a:cs typeface="Roboto"/>
                <a:sym typeface="Roboto"/>
              </a:rPr>
              <a:t> </a:t>
            </a:r>
            <a:r>
              <a:rPr i="1" lang="en" sz="650" u="sng">
                <a:solidFill>
                  <a:schemeClr val="hlink"/>
                </a:solidFill>
                <a:latin typeface="Roboto"/>
                <a:ea typeface="Roboto"/>
                <a:cs typeface="Roboto"/>
                <a:sym typeface="Roboto"/>
                <a:hlinkClick r:id="rId4"/>
              </a:rPr>
              <a:t>https://archive.oceanexplorer.noaa.gov/okeanos/explorations/ex1907/logs/photolog/welcome.html#cbpi=/okeanos/explorations/ex1907/dailyupdates/nov6/media/demosponge.html</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t/>
            </a:r>
            <a:endParaRPr i="1" sz="650">
              <a:latin typeface="Roboto"/>
              <a:ea typeface="Roboto"/>
              <a:cs typeface="Roboto"/>
              <a:sym typeface="Roboto"/>
            </a:endParaRPr>
          </a:p>
        </p:txBody>
      </p:sp>
      <p:pic>
        <p:nvPicPr>
          <p:cNvPr descr="This large demosponge was observed growing on a coral mound in the deep waters off the coasts of South Carolina, Georgia, and Florida." id="101" name="Google Shape;101;p3"/>
          <p:cNvPicPr preferRelativeResize="0"/>
          <p:nvPr/>
        </p:nvPicPr>
        <p:blipFill rotWithShape="1">
          <a:blip r:embed="rId5">
            <a:alphaModFix/>
          </a:blip>
          <a:srcRect b="0" l="11401" r="5162" t="0"/>
          <a:stretch/>
        </p:blipFill>
        <p:spPr>
          <a:xfrm>
            <a:off x="486000" y="1427225"/>
            <a:ext cx="4744800" cy="3198775"/>
          </a:xfrm>
          <a:prstGeom prst="rect">
            <a:avLst/>
          </a:prstGeom>
          <a:noFill/>
          <a:ln>
            <a:noFill/>
          </a:ln>
        </p:spPr>
      </p:pic>
      <p:sp>
        <p:nvSpPr>
          <p:cNvPr id="102" name="Google Shape;102;p3"/>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Demosponge</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 name="Shape 106"/>
        <p:cNvGrpSpPr/>
        <p:nvPr/>
      </p:nvGrpSpPr>
      <p:grpSpPr>
        <a:xfrm>
          <a:off x="0" y="0"/>
          <a:ext cx="0" cy="0"/>
          <a:chOff x="0" y="0"/>
          <a:chExt cx="0" cy="0"/>
        </a:xfrm>
      </p:grpSpPr>
      <p:pic>
        <p:nvPicPr>
          <p:cNvPr descr="This bird squid (Ornithoteuthis antillarum) was observed during a dive on an isolated coral mound in the deep waters off the coasts of South Carolina, Georgia, and Florida." id="107" name="Google Shape;107;p4"/>
          <p:cNvPicPr preferRelativeResize="0"/>
          <p:nvPr/>
        </p:nvPicPr>
        <p:blipFill rotWithShape="1">
          <a:blip r:embed="rId4">
            <a:alphaModFix/>
          </a:blip>
          <a:srcRect b="0" l="7629" r="9267" t="0"/>
          <a:stretch/>
        </p:blipFill>
        <p:spPr>
          <a:xfrm>
            <a:off x="486000" y="1414346"/>
            <a:ext cx="4744800" cy="3211653"/>
          </a:xfrm>
          <a:prstGeom prst="rect">
            <a:avLst/>
          </a:prstGeom>
          <a:noFill/>
          <a:ln>
            <a:noFill/>
          </a:ln>
        </p:spPr>
      </p:pic>
      <p:sp>
        <p:nvSpPr>
          <p:cNvPr id="108" name="Google Shape;108;p4"/>
          <p:cNvSpPr txBox="1"/>
          <p:nvPr>
            <p:ph idx="1" type="body"/>
          </p:nvPr>
        </p:nvSpPr>
        <p:spPr>
          <a:xfrm>
            <a:off x="5324400" y="1953256"/>
            <a:ext cx="3499500" cy="23472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This bird squid (</a:t>
            </a:r>
            <a:r>
              <a:rPr i="1" lang="en" sz="1200">
                <a:solidFill>
                  <a:schemeClr val="dk1"/>
                </a:solidFill>
                <a:latin typeface="Roboto"/>
                <a:ea typeface="Roboto"/>
                <a:cs typeface="Roboto"/>
                <a:sym typeface="Roboto"/>
              </a:rPr>
              <a:t>Ornithoteuthis antillarum</a:t>
            </a:r>
            <a:r>
              <a:rPr lang="en" sz="1200">
                <a:solidFill>
                  <a:schemeClr val="dk1"/>
                </a:solidFill>
                <a:latin typeface="Roboto"/>
                <a:ea typeface="Roboto"/>
                <a:cs typeface="Roboto"/>
                <a:sym typeface="Roboto"/>
              </a:rPr>
              <a:t>) was observed during a dive on an isolated coral mound in the deep waters off the coasts of South Carolina, Georgia, and Florida. The squid is holding its arms and tentacles close to its body, a likely defensive posture assumed in response to the remotely operated vehicle (ROV) in its deep-sea home.</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t/>
            </a:r>
            <a:endParaRPr i="1"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 </a:t>
            </a:r>
            <a:r>
              <a:rPr i="1" lang="en" sz="650" u="sng">
                <a:solidFill>
                  <a:schemeClr val="hlink"/>
                </a:solidFill>
                <a:latin typeface="Roboto"/>
                <a:ea typeface="Roboto"/>
                <a:cs typeface="Roboto"/>
                <a:sym typeface="Roboto"/>
                <a:hlinkClick r:id="rId5"/>
              </a:rPr>
              <a:t>https://archive.oceanexplorer.noaa.gov/okeanos/explorations/ex1907/logs/photolog/welcome.html#cbpi=/okeanos/explorations/ex1907/dailyupdates/nov6/media/squid.html</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t/>
            </a:r>
            <a:endParaRPr i="1" sz="650" u="sng">
              <a:latin typeface="Roboto"/>
              <a:ea typeface="Roboto"/>
              <a:cs typeface="Roboto"/>
              <a:sym typeface="Roboto"/>
            </a:endParaRPr>
          </a:p>
        </p:txBody>
      </p:sp>
      <p:sp>
        <p:nvSpPr>
          <p:cNvPr id="109" name="Google Shape;109;p4"/>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Bird Squid</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 name="Shape 113"/>
        <p:cNvGrpSpPr/>
        <p:nvPr/>
      </p:nvGrpSpPr>
      <p:grpSpPr>
        <a:xfrm>
          <a:off x="0" y="0"/>
          <a:ext cx="0" cy="0"/>
          <a:chOff x="0" y="0"/>
          <a:chExt cx="0" cy="0"/>
        </a:xfrm>
      </p:grpSpPr>
      <p:sp>
        <p:nvSpPr>
          <p:cNvPr id="114" name="Google Shape;114;p5"/>
          <p:cNvSpPr txBox="1"/>
          <p:nvPr>
            <p:ph idx="1" type="body"/>
          </p:nvPr>
        </p:nvSpPr>
        <p:spPr>
          <a:xfrm>
            <a:off x="6314009" y="1631518"/>
            <a:ext cx="2682300" cy="30015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This pink 12-armed animal is a brisingid sea star. The spines on its arms are covered with small, claw-like structures that it uses to catch small crustaceans as they swim by in the current. It then uses its tube feet to move its prey down to its mouth (at its center). This sea star was observed hanging out on a deep-sea coral mound located in the deep waters off the coast of South Carolina, Georgia, and Florida.</a:t>
            </a:r>
            <a:r>
              <a:rPr lang="en" sz="650">
                <a:solidFill>
                  <a:schemeClr val="dk1"/>
                </a:solidFill>
                <a:latin typeface="Roboto"/>
                <a:ea typeface="Roboto"/>
                <a:cs typeface="Roboto"/>
                <a:sym typeface="Roboto"/>
              </a:rPr>
              <a:t> </a:t>
            </a:r>
            <a:endParaRPr>
              <a:solidFill>
                <a:schemeClr val="dk1"/>
              </a:solidFill>
            </a:endParaRPr>
          </a:p>
          <a:p>
            <a:pPr indent="0" lvl="0" marL="0" rtl="0" algn="l">
              <a:lnSpc>
                <a:spcPct val="100000"/>
              </a:lnSpc>
              <a:spcBef>
                <a:spcPts val="0"/>
              </a:spcBef>
              <a:spcAft>
                <a:spcPts val="0"/>
              </a:spcAft>
              <a:buSzPts val="1800"/>
              <a:buNone/>
            </a:pPr>
            <a:br>
              <a:rPr lang="en" sz="650">
                <a:solidFill>
                  <a:schemeClr val="dk1"/>
                </a:solidFill>
                <a:latin typeface="Roboto"/>
                <a:ea typeface="Roboto"/>
                <a:cs typeface="Roboto"/>
                <a:sym typeface="Roboto"/>
              </a:rPr>
            </a:br>
            <a:r>
              <a:rPr i="1" lang="en" sz="650">
                <a:solidFill>
                  <a:schemeClr val="dk1"/>
                </a:solidFill>
                <a:latin typeface="Roboto"/>
                <a:ea typeface="Roboto"/>
                <a:cs typeface="Roboto"/>
                <a:sym typeface="Roboto"/>
              </a:rPr>
              <a:t>Image Courtesy of NOAA Ocean Exploration. </a:t>
            </a:r>
            <a:r>
              <a:rPr i="1" lang="en" sz="650" u="sng">
                <a:solidFill>
                  <a:schemeClr val="hlink"/>
                </a:solidFill>
                <a:latin typeface="Roboto"/>
                <a:ea typeface="Roboto"/>
                <a:cs typeface="Roboto"/>
                <a:sym typeface="Roboto"/>
                <a:hlinkClick r:id="rId4"/>
              </a:rPr>
              <a:t>https://archive.oceanexplorer.noaa.gov/okeanos/explorations/ex1907/logs/photolog/welcome.html#cbpi=/okeanos/explorations/ex1907/dailyupdates/nov6/media/seastar.html</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2"/>
                </a:solidFill>
                <a:latin typeface="Roboto"/>
                <a:ea typeface="Roboto"/>
                <a:cs typeface="Roboto"/>
                <a:sym typeface="Roboto"/>
              </a:rPr>
              <a:t> </a:t>
            </a:r>
            <a:endParaRPr i="1" sz="650">
              <a:solidFill>
                <a:schemeClr val="dk2"/>
              </a:solidFill>
              <a:latin typeface="Roboto"/>
              <a:ea typeface="Roboto"/>
              <a:cs typeface="Roboto"/>
              <a:sym typeface="Roboto"/>
            </a:endParaRPr>
          </a:p>
        </p:txBody>
      </p:sp>
      <p:pic>
        <p:nvPicPr>
          <p:cNvPr descr="This pink 12-armed animal is a brisingid sea star." id="115" name="Google Shape;115;p5"/>
          <p:cNvPicPr preferRelativeResize="0"/>
          <p:nvPr/>
        </p:nvPicPr>
        <p:blipFill rotWithShape="1">
          <a:blip r:embed="rId5">
            <a:alphaModFix/>
          </a:blip>
          <a:srcRect b="0" l="0" r="0" t="0"/>
          <a:stretch/>
        </p:blipFill>
        <p:spPr>
          <a:xfrm>
            <a:off x="496651" y="1400524"/>
            <a:ext cx="5745749" cy="3231990"/>
          </a:xfrm>
          <a:prstGeom prst="rect">
            <a:avLst/>
          </a:prstGeom>
          <a:noFill/>
          <a:ln>
            <a:noFill/>
          </a:ln>
        </p:spPr>
      </p:pic>
      <p:sp>
        <p:nvSpPr>
          <p:cNvPr id="116" name="Google Shape;116;p5"/>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Brisingid Sea Star</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pic>
        <p:nvPicPr>
          <p:cNvPr descr="The Lophelia pertusa deep-sea coral mounds were also home to high biodiversity, as is evident in this image, which features a variety of Lophelia pertusa inhabitants, including glass sponges, squat lobsters, a snail, an urchin, and more." id="121" name="Google Shape;121;p6"/>
          <p:cNvPicPr preferRelativeResize="0"/>
          <p:nvPr/>
        </p:nvPicPr>
        <p:blipFill rotWithShape="1">
          <a:blip r:embed="rId4">
            <a:alphaModFix/>
          </a:blip>
          <a:srcRect b="0" l="0" r="0" t="0"/>
          <a:stretch/>
        </p:blipFill>
        <p:spPr>
          <a:xfrm>
            <a:off x="459300" y="1338351"/>
            <a:ext cx="5811239" cy="3363250"/>
          </a:xfrm>
          <a:prstGeom prst="rect">
            <a:avLst/>
          </a:prstGeom>
          <a:noFill/>
          <a:ln>
            <a:noFill/>
          </a:ln>
        </p:spPr>
      </p:pic>
      <p:sp>
        <p:nvSpPr>
          <p:cNvPr id="122" name="Google Shape;122;p6"/>
          <p:cNvSpPr txBox="1"/>
          <p:nvPr>
            <p:ph idx="1" type="body"/>
          </p:nvPr>
        </p:nvSpPr>
        <p:spPr>
          <a:xfrm>
            <a:off x="6368400" y="1553764"/>
            <a:ext cx="2653200" cy="3086100"/>
          </a:xfrm>
          <a:prstGeom prst="rect">
            <a:avLst/>
          </a:prstGeom>
          <a:noFill/>
          <a:ln>
            <a:noFill/>
          </a:ln>
        </p:spPr>
        <p:txBody>
          <a:bodyPr anchorCtr="0" anchor="ctr" bIns="91425" lIns="91425" spcFirstLastPara="1" rIns="91425" wrap="square" tIns="91425">
            <a:spAutoFit/>
          </a:bodyPr>
          <a:lstStyle/>
          <a:p>
            <a:pPr indent="0" lvl="0" marL="0" rtl="0" algn="l">
              <a:lnSpc>
                <a:spcPct val="100000"/>
              </a:lnSpc>
              <a:spcBef>
                <a:spcPts val="0"/>
              </a:spcBef>
              <a:spcAft>
                <a:spcPts val="0"/>
              </a:spcAft>
              <a:buSzPts val="1800"/>
              <a:buNone/>
            </a:pPr>
            <a:r>
              <a:rPr lang="en" sz="1200">
                <a:solidFill>
                  <a:schemeClr val="dk1"/>
                </a:solidFill>
                <a:latin typeface="Roboto"/>
                <a:ea typeface="Roboto"/>
                <a:cs typeface="Roboto"/>
                <a:sym typeface="Roboto"/>
              </a:rPr>
              <a:t>While exploring deep-sea coral mounds off the coast of South Carolina, Georgia, or Florida, scientists found large colonies of </a:t>
            </a:r>
            <a:r>
              <a:rPr i="1" lang="en" sz="1200">
                <a:solidFill>
                  <a:schemeClr val="dk1"/>
                </a:solidFill>
                <a:latin typeface="Roboto"/>
                <a:ea typeface="Roboto"/>
                <a:cs typeface="Roboto"/>
                <a:sym typeface="Roboto"/>
              </a:rPr>
              <a:t>Lophelia pertusa</a:t>
            </a:r>
            <a:r>
              <a:rPr lang="en" sz="1200">
                <a:solidFill>
                  <a:schemeClr val="dk1"/>
                </a:solidFill>
                <a:latin typeface="Roboto"/>
                <a:ea typeface="Roboto"/>
                <a:cs typeface="Roboto"/>
                <a:sym typeface="Roboto"/>
              </a:rPr>
              <a:t> deep-sea corals. The coral mounds were also home to high biodiversity, as is evident in this image, which features a variety of </a:t>
            </a:r>
            <a:r>
              <a:rPr i="1" lang="en" sz="1200">
                <a:solidFill>
                  <a:schemeClr val="dk1"/>
                </a:solidFill>
                <a:latin typeface="Roboto"/>
                <a:ea typeface="Roboto"/>
                <a:cs typeface="Roboto"/>
                <a:sym typeface="Roboto"/>
              </a:rPr>
              <a:t>Lophelia pertusa</a:t>
            </a:r>
            <a:r>
              <a:rPr lang="en" sz="1200">
                <a:solidFill>
                  <a:schemeClr val="dk1"/>
                </a:solidFill>
                <a:latin typeface="Roboto"/>
                <a:ea typeface="Roboto"/>
                <a:cs typeface="Roboto"/>
                <a:sym typeface="Roboto"/>
              </a:rPr>
              <a:t> inhabitants, including glass sponges, squat lobsters, a snail, an urchin, and more.</a:t>
            </a:r>
            <a:br>
              <a:rPr lang="en" sz="1200">
                <a:solidFill>
                  <a:schemeClr val="dk1"/>
                </a:solidFill>
                <a:latin typeface="Roboto"/>
                <a:ea typeface="Roboto"/>
                <a:cs typeface="Roboto"/>
                <a:sym typeface="Roboto"/>
              </a:rPr>
            </a:b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SzPts val="1800"/>
              <a:buNone/>
            </a:pPr>
            <a:r>
              <a:rPr i="1" lang="en" sz="650">
                <a:solidFill>
                  <a:schemeClr val="dk1"/>
                </a:solidFill>
                <a:latin typeface="Roboto"/>
                <a:ea typeface="Roboto"/>
                <a:cs typeface="Roboto"/>
                <a:sym typeface="Roboto"/>
              </a:rPr>
              <a:t>Image courtesy of NOAA Ocean Exploration.</a:t>
            </a:r>
            <a:r>
              <a:rPr i="1" lang="en" sz="650">
                <a:solidFill>
                  <a:schemeClr val="dk2"/>
                </a:solidFill>
                <a:latin typeface="Roboto"/>
                <a:ea typeface="Roboto"/>
                <a:cs typeface="Roboto"/>
                <a:sym typeface="Roboto"/>
              </a:rPr>
              <a:t> </a:t>
            </a:r>
            <a:r>
              <a:rPr i="1" lang="en" sz="650" u="sng">
                <a:solidFill>
                  <a:schemeClr val="hlink"/>
                </a:solidFill>
                <a:latin typeface="Roboto"/>
                <a:ea typeface="Roboto"/>
                <a:cs typeface="Roboto"/>
                <a:sym typeface="Roboto"/>
                <a:hlinkClick r:id="rId5"/>
              </a:rPr>
              <a:t>https://archive.oceanexplorer.noaa.gov/okeanos/explorations/ex1907/logs/photolog/welcome.html#cbpi=/okeanos/explorations/ex1907/dailyupdates/nov6/media/habitat.html</a:t>
            </a:r>
            <a:endParaRPr i="1" sz="650">
              <a:latin typeface="Roboto"/>
              <a:ea typeface="Roboto"/>
              <a:cs typeface="Roboto"/>
              <a:sym typeface="Roboto"/>
            </a:endParaRPr>
          </a:p>
          <a:p>
            <a:pPr indent="0" lvl="0" marL="0" rtl="0" algn="l">
              <a:lnSpc>
                <a:spcPct val="100000"/>
              </a:lnSpc>
              <a:spcBef>
                <a:spcPts val="0"/>
              </a:spcBef>
              <a:spcAft>
                <a:spcPts val="0"/>
              </a:spcAft>
              <a:buSzPts val="1800"/>
              <a:buNone/>
            </a:pPr>
            <a:r>
              <a:t/>
            </a:r>
            <a:endParaRPr i="1" sz="650">
              <a:latin typeface="Roboto"/>
              <a:ea typeface="Roboto"/>
              <a:cs typeface="Roboto"/>
              <a:sym typeface="Roboto"/>
            </a:endParaRPr>
          </a:p>
        </p:txBody>
      </p:sp>
      <p:sp>
        <p:nvSpPr>
          <p:cNvPr id="123" name="Google Shape;123;p6"/>
          <p:cNvSpPr txBox="1"/>
          <p:nvPr/>
        </p:nvSpPr>
        <p:spPr>
          <a:xfrm>
            <a:off x="1572206" y="380009"/>
            <a:ext cx="7755394" cy="53908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1"/>
              </a:buClr>
              <a:buSzPts val="2800"/>
              <a:buFont typeface="Merriweather"/>
              <a:buNone/>
            </a:pPr>
            <a:r>
              <a:rPr b="1" i="0" lang="en" sz="2200" u="none" cap="none" strike="noStrike">
                <a:solidFill>
                  <a:srgbClr val="00A0DC"/>
                </a:solidFill>
                <a:latin typeface="Roboto"/>
                <a:ea typeface="Roboto"/>
                <a:cs typeface="Roboto"/>
                <a:sym typeface="Roboto"/>
              </a:rPr>
              <a:t>A Variety of Inhabitants</a:t>
            </a:r>
            <a:endParaRPr b="0" i="1" sz="2200" u="none" cap="none" strike="noStrike">
              <a:solidFill>
                <a:srgbClr val="7C7C7C"/>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Susan Haynes</dc:creator>
</cp:coreProperties>
</file>