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uraida NanezJames - NOAA Affiliate" initials="" lastIdx="2" clrIdx="0"/>
  <p:cmAuthor id="1" name="Susan Haynes" initials="SH" lastIdx="2" clrIdx="1">
    <p:extLst>
      <p:ext uri="{19B8F6BF-5375-455C-9EA6-DF929625EA0E}">
        <p15:presenceInfo xmlns:p15="http://schemas.microsoft.com/office/powerpoint/2012/main" userId="Susan Haynes" providerId="None"/>
      </p:ext>
    </p:extLst>
  </p:cmAuthor>
  <p:cmAuthor id="2" name="Suraida-Nanez James" initials="SJ" lastIdx="1" clrIdx="2">
    <p:extLst>
      <p:ext uri="{19B8F6BF-5375-455C-9EA6-DF929625EA0E}">
        <p15:presenceInfo xmlns:p15="http://schemas.microsoft.com/office/powerpoint/2012/main" userId="Suraida-Nanez Jame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585A"/>
    <a:srgbClr val="C7E1F5"/>
    <a:srgbClr val="01A1DD"/>
    <a:srgbClr val="F8A53B"/>
    <a:srgbClr val="FDE9CD"/>
    <a:srgbClr val="00A0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9" d="100"/>
          <a:sy n="99" d="100"/>
        </p:scale>
        <p:origin x="102" y="25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1c4777e3917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1c4777e3917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20277ed0054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20277ed0054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20c4f28374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20c4f28374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1c4777e3917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1c4777e3917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20c4f28374d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20c4f28374d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1c4777e3917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1c4777e3917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20277ed0054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20277ed0054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20277ed0054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20277ed0054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1c4777e3917_0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1c4777e3917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dpi="0" rotWithShape="1">
          <a:blip r:embed="rId13">
            <a:lum/>
          </a:blip>
          <a:srcRect/>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hyperlink" Target="http://www.youtube.com/watch?v=ahmjHLyF9GM"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hyperlink" Target="https://www.youtube.com/watch?v=ahmjHLyF9GM" TargetMode="Externa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12" name="Google Shape;80;g208e1b15a5c_0_50">
            <a:extLst>
              <a:ext uri="{FF2B5EF4-FFF2-40B4-BE49-F238E27FC236}">
                <a16:creationId xmlns:a16="http://schemas.microsoft.com/office/drawing/2014/main" id="{8F27D8A4-2B26-F2E8-B955-5B46263D953D}"/>
              </a:ext>
            </a:extLst>
          </p:cNvPr>
          <p:cNvSpPr txBox="1">
            <a:spLocks noGrp="1"/>
          </p:cNvSpPr>
          <p:nvPr>
            <p:ph type="body" idx="1"/>
          </p:nvPr>
        </p:nvSpPr>
        <p:spPr>
          <a:xfrm>
            <a:off x="486958" y="1466719"/>
            <a:ext cx="5460299" cy="3408300"/>
          </a:xfrm>
          <a:prstGeom prst="rect">
            <a:avLst/>
          </a:prstGeom>
          <a:noFill/>
          <a:ln>
            <a:noFill/>
          </a:ln>
        </p:spPr>
        <p:txBody>
          <a:bodyPr spcFirstLastPara="1" wrap="square" lIns="91425" tIns="91425" rIns="91425" bIns="91425" anchor="t" anchorCtr="0">
            <a:noAutofit/>
          </a:bodyPr>
          <a:lstStyle/>
          <a:p>
            <a:pPr marL="101600" lvl="0" indent="0" algn="l" rtl="0">
              <a:lnSpc>
                <a:spcPct val="115000"/>
              </a:lnSpc>
              <a:spcBef>
                <a:spcPts val="0"/>
              </a:spcBef>
              <a:spcAft>
                <a:spcPts val="0"/>
              </a:spcAft>
              <a:buClr>
                <a:schemeClr val="dk1"/>
              </a:buClr>
              <a:buSzPts val="2000"/>
              <a:buNone/>
            </a:pPr>
            <a:r>
              <a:rPr lang="en-US" sz="1500" b="1" dirty="0">
                <a:solidFill>
                  <a:schemeClr val="bg1">
                    <a:lumMod val="50000"/>
                  </a:schemeClr>
                </a:solidFill>
              </a:rPr>
              <a:t>Cold Seeps</a:t>
            </a:r>
            <a:endParaRPr sz="1500" b="1" dirty="0">
              <a:solidFill>
                <a:schemeClr val="bg1">
                  <a:lumMod val="50000"/>
                </a:schemeClr>
              </a:solidFill>
            </a:endParaRPr>
          </a:p>
          <a:p>
            <a:pPr marL="914400" lvl="1" indent="-342900" algn="l" rtl="0">
              <a:lnSpc>
                <a:spcPct val="115000"/>
              </a:lnSpc>
              <a:spcBef>
                <a:spcPts val="0"/>
              </a:spcBef>
              <a:spcAft>
                <a:spcPts val="0"/>
              </a:spcAft>
              <a:buClr>
                <a:schemeClr val="dk1"/>
              </a:buClr>
              <a:buSzPts val="1800"/>
              <a:buFont typeface="Arial"/>
              <a:buChar char="•"/>
            </a:pPr>
            <a:r>
              <a:rPr lang="en-US" sz="1500" dirty="0">
                <a:solidFill>
                  <a:schemeClr val="bg1">
                    <a:lumMod val="50000"/>
                  </a:schemeClr>
                </a:solidFill>
              </a:rPr>
              <a:t>places where hydrogen sulfide, methane, and other hydrocarbon-rich fluids and/or gases escape from cracks in the ocean floor</a:t>
            </a:r>
            <a:endParaRPr sz="1500" dirty="0">
              <a:solidFill>
                <a:schemeClr val="bg1">
                  <a:lumMod val="50000"/>
                </a:schemeClr>
              </a:solidFill>
            </a:endParaRPr>
          </a:p>
          <a:p>
            <a:pPr marL="101600" lvl="0" indent="0" algn="l" rtl="0">
              <a:lnSpc>
                <a:spcPct val="115000"/>
              </a:lnSpc>
              <a:spcBef>
                <a:spcPts val="0"/>
              </a:spcBef>
              <a:spcAft>
                <a:spcPts val="0"/>
              </a:spcAft>
              <a:buClr>
                <a:schemeClr val="dk1"/>
              </a:buClr>
              <a:buSzPts val="2000"/>
              <a:buNone/>
            </a:pPr>
            <a:endParaRPr sz="1500" dirty="0">
              <a:solidFill>
                <a:schemeClr val="bg1">
                  <a:lumMod val="50000"/>
                </a:schemeClr>
              </a:solidFill>
            </a:endParaRPr>
          </a:p>
          <a:p>
            <a:pPr marL="101600" lvl="0" indent="0" algn="l" rtl="0">
              <a:lnSpc>
                <a:spcPct val="115000"/>
              </a:lnSpc>
              <a:spcBef>
                <a:spcPts val="0"/>
              </a:spcBef>
              <a:spcAft>
                <a:spcPts val="0"/>
              </a:spcAft>
              <a:buClr>
                <a:schemeClr val="dk1"/>
              </a:buClr>
              <a:buSzPts val="2000"/>
              <a:buNone/>
            </a:pPr>
            <a:r>
              <a:rPr lang="en-US" sz="1500" b="1" dirty="0">
                <a:solidFill>
                  <a:schemeClr val="bg1">
                    <a:lumMod val="50000"/>
                  </a:schemeClr>
                </a:solidFill>
              </a:rPr>
              <a:t>Methane Cold Seep </a:t>
            </a:r>
            <a:endParaRPr sz="1500" b="1" dirty="0">
              <a:solidFill>
                <a:schemeClr val="bg1">
                  <a:lumMod val="50000"/>
                </a:schemeClr>
              </a:solidFill>
            </a:endParaRPr>
          </a:p>
          <a:p>
            <a:pPr marL="914400" lvl="1" indent="-342900" algn="l" rtl="0">
              <a:lnSpc>
                <a:spcPct val="115000"/>
              </a:lnSpc>
              <a:spcBef>
                <a:spcPts val="0"/>
              </a:spcBef>
              <a:spcAft>
                <a:spcPts val="0"/>
              </a:spcAft>
              <a:buClr>
                <a:schemeClr val="dk1"/>
              </a:buClr>
              <a:buSzPts val="1800"/>
              <a:buFont typeface="Arial"/>
              <a:buChar char="•"/>
            </a:pPr>
            <a:r>
              <a:rPr lang="en-US" sz="1500" dirty="0">
                <a:solidFill>
                  <a:schemeClr val="bg1">
                    <a:lumMod val="50000"/>
                  </a:schemeClr>
                </a:solidFill>
              </a:rPr>
              <a:t>characterized by methane and hydrogen sulfide bubbles coming out of the seafloor</a:t>
            </a:r>
            <a:endParaRPr sz="1500" dirty="0">
              <a:solidFill>
                <a:schemeClr val="bg1">
                  <a:lumMod val="50000"/>
                </a:schemeClr>
              </a:solidFill>
            </a:endParaRPr>
          </a:p>
          <a:p>
            <a:pPr marL="914400" lvl="1" indent="-342900" algn="l" rtl="0">
              <a:lnSpc>
                <a:spcPct val="115000"/>
              </a:lnSpc>
              <a:spcBef>
                <a:spcPts val="0"/>
              </a:spcBef>
              <a:spcAft>
                <a:spcPts val="0"/>
              </a:spcAft>
              <a:buClr>
                <a:schemeClr val="dk1"/>
              </a:buClr>
              <a:buSzPts val="1800"/>
              <a:buFont typeface="Arial"/>
              <a:buChar char="•"/>
            </a:pPr>
            <a:r>
              <a:rPr lang="en-US" sz="1500" dirty="0">
                <a:solidFill>
                  <a:schemeClr val="bg1">
                    <a:lumMod val="50000"/>
                  </a:schemeClr>
                </a:solidFill>
              </a:rPr>
              <a:t>chemicals provide energy for chemosynthetic ecosystems</a:t>
            </a:r>
            <a:endParaRPr sz="1500" dirty="0">
              <a:solidFill>
                <a:schemeClr val="bg1">
                  <a:lumMod val="50000"/>
                </a:schemeClr>
              </a:solidFill>
            </a:endParaRPr>
          </a:p>
        </p:txBody>
      </p:sp>
      <p:pic>
        <p:nvPicPr>
          <p:cNvPr id="13" name="Google Shape;81;g208e1b15a5c_0_50" descr="Methane bubbles flow in small streams out of the sediment on an area of seafloor offshore Virginia north of Washington Canyon. Quill worms, anemones, and patches of microbial mat can be seen in and along the periphery of the seepage area. Image courtesy of NOAA Office of Ocean Exploration and Research, 2013 ROV Shakedown and Field Trials in the U.S. Atlantic Canyons.">
            <a:extLst>
              <a:ext uri="{FF2B5EF4-FFF2-40B4-BE49-F238E27FC236}">
                <a16:creationId xmlns:a16="http://schemas.microsoft.com/office/drawing/2014/main" id="{3F78B7AB-EAE0-B912-41E5-E7149460684F}"/>
              </a:ext>
            </a:extLst>
          </p:cNvPr>
          <p:cNvPicPr preferRelativeResize="0"/>
          <p:nvPr/>
        </p:nvPicPr>
        <p:blipFill rotWithShape="1">
          <a:blip r:embed="rId3">
            <a:alphaModFix/>
          </a:blip>
          <a:srcRect l="7615" r="17127"/>
          <a:stretch/>
        </p:blipFill>
        <p:spPr>
          <a:xfrm>
            <a:off x="6186286" y="1362575"/>
            <a:ext cx="2607887" cy="2095249"/>
          </a:xfrm>
          <a:prstGeom prst="rect">
            <a:avLst/>
          </a:prstGeom>
          <a:noFill/>
          <a:ln>
            <a:noFill/>
          </a:ln>
        </p:spPr>
      </p:pic>
      <p:sp>
        <p:nvSpPr>
          <p:cNvPr id="14" name="Google Shape;82;g208e1b15a5c_0_50">
            <a:extLst>
              <a:ext uri="{FF2B5EF4-FFF2-40B4-BE49-F238E27FC236}">
                <a16:creationId xmlns:a16="http://schemas.microsoft.com/office/drawing/2014/main" id="{33373694-C631-73EC-0707-DC904DDC3DB5}"/>
              </a:ext>
            </a:extLst>
          </p:cNvPr>
          <p:cNvSpPr txBox="1"/>
          <p:nvPr/>
        </p:nvSpPr>
        <p:spPr>
          <a:xfrm>
            <a:off x="6081816" y="3392974"/>
            <a:ext cx="3000000" cy="553968"/>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1" u="none" strike="noStrike" cap="none" dirty="0">
                <a:solidFill>
                  <a:srgbClr val="7F7F7F"/>
                </a:solidFill>
                <a:latin typeface="Arial"/>
                <a:ea typeface="Arial"/>
                <a:cs typeface="Arial"/>
                <a:sym typeface="Arial"/>
              </a:rPr>
              <a:t>Image courtesy of NOAA Ocean Exploration.</a:t>
            </a:r>
            <a:br>
              <a:rPr lang="en-US" sz="800" b="0" i="1" u="none" strike="noStrike" cap="none" dirty="0">
                <a:solidFill>
                  <a:srgbClr val="7F7F7F"/>
                </a:solidFill>
                <a:latin typeface="Arial"/>
                <a:ea typeface="Arial"/>
                <a:cs typeface="Arial"/>
                <a:sym typeface="Arial"/>
              </a:rPr>
            </a:br>
            <a:r>
              <a:rPr lang="en-US" sz="800" b="0" i="1" u="sng" strike="noStrike" cap="none" dirty="0">
                <a:solidFill>
                  <a:srgbClr val="7F7F7F"/>
                </a:solidFill>
                <a:latin typeface="Arial"/>
                <a:ea typeface="Arial"/>
                <a:cs typeface="Arial"/>
                <a:sym typeface="Arial"/>
              </a:rPr>
              <a:t>https://oceanexplorer.noaa.gov/okeanos/explorations/ex1903/background/seeps/welcome.html</a:t>
            </a:r>
            <a:endParaRPr sz="800" b="0" i="0" u="sng" strike="noStrike" cap="none" dirty="0">
              <a:solidFill>
                <a:srgbClr val="7F7F7F"/>
              </a:solidFill>
              <a:latin typeface="Arial"/>
              <a:ea typeface="Arial"/>
              <a:cs typeface="Arial"/>
              <a:sym typeface="Arial"/>
            </a:endParaRPr>
          </a:p>
        </p:txBody>
      </p:sp>
      <p:sp>
        <p:nvSpPr>
          <p:cNvPr id="15" name="Google Shape;83;g208e1b15a5c_0_50">
            <a:extLst>
              <a:ext uri="{FF2B5EF4-FFF2-40B4-BE49-F238E27FC236}">
                <a16:creationId xmlns:a16="http://schemas.microsoft.com/office/drawing/2014/main" id="{53CACEE0-5CF6-5146-4B5F-62B4DCCF7C33}"/>
              </a:ext>
            </a:extLst>
          </p:cNvPr>
          <p:cNvSpPr txBox="1"/>
          <p:nvPr/>
        </p:nvSpPr>
        <p:spPr>
          <a:xfrm>
            <a:off x="1430517" y="340330"/>
            <a:ext cx="7350300" cy="1176600"/>
          </a:xfrm>
          <a:prstGeom prst="rect">
            <a:avLst/>
          </a:prstGeom>
          <a:noFill/>
          <a:ln>
            <a:noFill/>
          </a:ln>
        </p:spPr>
        <p:txBody>
          <a:bodyPr spcFirstLastPara="1" wrap="square" lIns="91425" tIns="91425" rIns="91425" bIns="91425" anchor="t" anchorCtr="0">
            <a:normAutofit/>
          </a:bodyPr>
          <a:lstStyle/>
          <a:p>
            <a:pPr marL="0" marR="0" lvl="0" indent="0" algn="l" rtl="0">
              <a:lnSpc>
                <a:spcPct val="100000"/>
              </a:lnSpc>
              <a:spcBef>
                <a:spcPts val="0"/>
              </a:spcBef>
              <a:spcAft>
                <a:spcPts val="0"/>
              </a:spcAft>
              <a:buClr>
                <a:schemeClr val="accent1"/>
              </a:buClr>
              <a:buSzPts val="2800"/>
              <a:buFont typeface="Merriweather"/>
              <a:buNone/>
            </a:pPr>
            <a:r>
              <a:rPr lang="en-US" sz="2200" b="1" i="0" u="none" strike="noStrike" cap="none" dirty="0">
                <a:solidFill>
                  <a:srgbClr val="00A0DC"/>
                </a:solidFill>
                <a:latin typeface="Roboto"/>
                <a:ea typeface="Roboto"/>
                <a:cs typeface="Roboto"/>
                <a:sym typeface="Roboto"/>
              </a:rPr>
              <a:t>Background: Cold Seeps</a:t>
            </a:r>
            <a:endParaRPr sz="1400" b="0" i="0" u="none" strike="noStrike" cap="none" dirty="0">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4" name="Google Shape;124;p22"/>
          <p:cNvSpPr txBox="1">
            <a:spLocks noGrp="1"/>
          </p:cNvSpPr>
          <p:nvPr>
            <p:ph type="body" idx="1"/>
          </p:nvPr>
        </p:nvSpPr>
        <p:spPr>
          <a:xfrm>
            <a:off x="311700" y="1425587"/>
            <a:ext cx="8520600" cy="2292325"/>
          </a:xfrm>
          <a:prstGeom prst="rect">
            <a:avLst/>
          </a:prstGeom>
        </p:spPr>
        <p:txBody>
          <a:bodyPr spcFirstLastPara="1" wrap="square" lIns="91425" tIns="91425" rIns="91425" bIns="91425" anchor="t" anchorCtr="0">
            <a:noAutofit/>
          </a:bodyPr>
          <a:lstStyle/>
          <a:p>
            <a:pPr marL="457200" lvl="0" indent="-368300" algn="l" rtl="0">
              <a:spcBef>
                <a:spcPts val="0"/>
              </a:spcBef>
              <a:spcAft>
                <a:spcPts val="1200"/>
              </a:spcAft>
              <a:buClr>
                <a:schemeClr val="bg1">
                  <a:lumMod val="50000"/>
                </a:schemeClr>
              </a:buClr>
              <a:buSzPts val="2200"/>
              <a:buFont typeface="Arial" panose="020B0604020202020204" pitchFamily="34" charset="0"/>
              <a:buChar char="•"/>
            </a:pPr>
            <a:r>
              <a:rPr lang="en" b="1" dirty="0">
                <a:solidFill>
                  <a:schemeClr val="bg1">
                    <a:lumMod val="50000"/>
                  </a:schemeClr>
                </a:solidFill>
              </a:rPr>
              <a:t>Be sure to include the following:</a:t>
            </a:r>
            <a:endParaRPr b="1" dirty="0">
              <a:solidFill>
                <a:schemeClr val="bg1">
                  <a:lumMod val="50000"/>
                </a:schemeClr>
              </a:solidFill>
            </a:endParaRPr>
          </a:p>
          <a:p>
            <a:pPr marL="914400" lvl="1" indent="-355600" algn="l" rtl="0">
              <a:spcBef>
                <a:spcPts val="0"/>
              </a:spcBef>
              <a:spcAft>
                <a:spcPts val="0"/>
              </a:spcAft>
              <a:buClr>
                <a:schemeClr val="bg1">
                  <a:lumMod val="50000"/>
                </a:schemeClr>
              </a:buClr>
              <a:buSzPts val="2000"/>
              <a:buFont typeface="Arial" panose="020B0604020202020204" pitchFamily="34" charset="0"/>
              <a:buChar char="•"/>
            </a:pPr>
            <a:r>
              <a:rPr lang="en" sz="1800" dirty="0">
                <a:solidFill>
                  <a:schemeClr val="bg1">
                    <a:lumMod val="50000"/>
                  </a:schemeClr>
                </a:solidFill>
              </a:rPr>
              <a:t>The </a:t>
            </a:r>
            <a:r>
              <a:rPr lang="en" sz="1800" b="1" dirty="0">
                <a:solidFill>
                  <a:schemeClr val="bg1">
                    <a:lumMod val="50000"/>
                  </a:schemeClr>
                </a:solidFill>
              </a:rPr>
              <a:t>hypothesis </a:t>
            </a:r>
            <a:r>
              <a:rPr lang="en" sz="1800" dirty="0">
                <a:solidFill>
                  <a:schemeClr val="bg1">
                    <a:lumMod val="50000"/>
                  </a:schemeClr>
                </a:solidFill>
              </a:rPr>
              <a:t>your group selected. </a:t>
            </a:r>
          </a:p>
          <a:p>
            <a:pPr marL="914400" lvl="1" indent="-355600" algn="l" rtl="0">
              <a:spcBef>
                <a:spcPts val="0"/>
              </a:spcBef>
              <a:spcAft>
                <a:spcPts val="0"/>
              </a:spcAft>
              <a:buClr>
                <a:schemeClr val="bg1">
                  <a:lumMod val="50000"/>
                </a:schemeClr>
              </a:buClr>
              <a:buSzPts val="2000"/>
              <a:buFont typeface="Arial" panose="020B0604020202020204" pitchFamily="34" charset="0"/>
              <a:buChar char="•"/>
            </a:pPr>
            <a:endParaRPr sz="1800" dirty="0">
              <a:solidFill>
                <a:schemeClr val="bg1">
                  <a:lumMod val="50000"/>
                </a:schemeClr>
              </a:solidFill>
            </a:endParaRPr>
          </a:p>
          <a:p>
            <a:pPr marL="914400" lvl="1" indent="-355600" algn="l" rtl="0">
              <a:spcBef>
                <a:spcPts val="1200"/>
              </a:spcBef>
              <a:spcAft>
                <a:spcPts val="0"/>
              </a:spcAft>
              <a:buClr>
                <a:schemeClr val="bg1">
                  <a:lumMod val="50000"/>
                </a:schemeClr>
              </a:buClr>
              <a:buSzPts val="2000"/>
              <a:buFont typeface="Arial" panose="020B0604020202020204" pitchFamily="34" charset="0"/>
              <a:buChar char="•"/>
            </a:pPr>
            <a:r>
              <a:rPr lang="en" sz="1800" dirty="0">
                <a:solidFill>
                  <a:schemeClr val="bg1">
                    <a:lumMod val="50000"/>
                  </a:schemeClr>
                </a:solidFill>
              </a:rPr>
              <a:t>The specific </a:t>
            </a:r>
            <a:r>
              <a:rPr lang="en" sz="1800" b="1" dirty="0">
                <a:solidFill>
                  <a:schemeClr val="bg1">
                    <a:lumMod val="50000"/>
                  </a:schemeClr>
                </a:solidFill>
              </a:rPr>
              <a:t>evidence</a:t>
            </a:r>
            <a:r>
              <a:rPr lang="en" sz="1800" dirty="0">
                <a:solidFill>
                  <a:schemeClr val="bg1">
                    <a:lumMod val="50000"/>
                  </a:schemeClr>
                </a:solidFill>
              </a:rPr>
              <a:t> and </a:t>
            </a:r>
            <a:r>
              <a:rPr lang="en" sz="1800" b="1" dirty="0">
                <a:solidFill>
                  <a:schemeClr val="bg1">
                    <a:lumMod val="50000"/>
                  </a:schemeClr>
                </a:solidFill>
              </a:rPr>
              <a:t>reasoning</a:t>
            </a:r>
            <a:r>
              <a:rPr lang="en" sz="1800" dirty="0">
                <a:solidFill>
                  <a:schemeClr val="bg1">
                    <a:lumMod val="50000"/>
                  </a:schemeClr>
                </a:solidFill>
              </a:rPr>
              <a:t> selected.</a:t>
            </a:r>
          </a:p>
          <a:p>
            <a:pPr marL="914400" lvl="1" indent="-355600" algn="l" rtl="0">
              <a:spcBef>
                <a:spcPts val="1200"/>
              </a:spcBef>
              <a:spcAft>
                <a:spcPts val="0"/>
              </a:spcAft>
              <a:buClr>
                <a:schemeClr val="bg1">
                  <a:lumMod val="50000"/>
                </a:schemeClr>
              </a:buClr>
              <a:buSzPts val="2000"/>
              <a:buFont typeface="Arial" panose="020B0604020202020204" pitchFamily="34" charset="0"/>
              <a:buChar char="•"/>
            </a:pPr>
            <a:endParaRPr dirty="0">
              <a:solidFill>
                <a:schemeClr val="bg1">
                  <a:lumMod val="50000"/>
                </a:schemeClr>
              </a:solidFill>
            </a:endParaRPr>
          </a:p>
          <a:p>
            <a:pPr marL="914400" lvl="1" indent="-355600" algn="l" rtl="0">
              <a:spcBef>
                <a:spcPts val="1200"/>
              </a:spcBef>
              <a:spcAft>
                <a:spcPts val="0"/>
              </a:spcAft>
              <a:buClr>
                <a:schemeClr val="bg1">
                  <a:lumMod val="50000"/>
                </a:schemeClr>
              </a:buClr>
              <a:buSzPts val="2000"/>
              <a:buFont typeface="Arial" panose="020B0604020202020204" pitchFamily="34" charset="0"/>
              <a:buChar char="•"/>
            </a:pPr>
            <a:r>
              <a:rPr lang="en" sz="1800" dirty="0">
                <a:solidFill>
                  <a:schemeClr val="bg1">
                    <a:lumMod val="50000"/>
                  </a:schemeClr>
                </a:solidFill>
              </a:rPr>
              <a:t>Rationale </a:t>
            </a:r>
            <a:r>
              <a:rPr lang="en" sz="1800" b="1" dirty="0">
                <a:solidFill>
                  <a:schemeClr val="bg1">
                    <a:lumMod val="50000"/>
                  </a:schemeClr>
                </a:solidFill>
              </a:rPr>
              <a:t>explaining</a:t>
            </a:r>
            <a:r>
              <a:rPr lang="en" sz="1800" dirty="0">
                <a:solidFill>
                  <a:schemeClr val="bg1">
                    <a:lumMod val="50000"/>
                  </a:schemeClr>
                </a:solidFill>
              </a:rPr>
              <a:t> how the selected evidence and reasoning </a:t>
            </a:r>
            <a:r>
              <a:rPr lang="en" sz="1800" b="1" dirty="0">
                <a:solidFill>
                  <a:schemeClr val="bg1">
                    <a:lumMod val="50000"/>
                  </a:schemeClr>
                </a:solidFill>
              </a:rPr>
              <a:t>supports</a:t>
            </a:r>
            <a:r>
              <a:rPr lang="en" sz="1800" dirty="0">
                <a:solidFill>
                  <a:schemeClr val="bg1">
                    <a:lumMod val="50000"/>
                  </a:schemeClr>
                </a:solidFill>
              </a:rPr>
              <a:t> your selected hypothesis.</a:t>
            </a:r>
            <a:endParaRPr sz="1800" dirty="0">
              <a:solidFill>
                <a:schemeClr val="bg1">
                  <a:lumMod val="50000"/>
                </a:schemeClr>
              </a:solidFill>
            </a:endParaRPr>
          </a:p>
        </p:txBody>
      </p:sp>
      <p:pic>
        <p:nvPicPr>
          <p:cNvPr id="125" name="Google Shape;125;p22" descr="Markers"/>
          <p:cNvPicPr preferRelativeResize="0"/>
          <p:nvPr/>
        </p:nvPicPr>
        <p:blipFill>
          <a:blip r:embed="rId3">
            <a:alphaModFix/>
          </a:blip>
          <a:stretch>
            <a:fillRect/>
          </a:stretch>
        </p:blipFill>
        <p:spPr>
          <a:xfrm>
            <a:off x="6954806" y="2041853"/>
            <a:ext cx="1032000" cy="693375"/>
          </a:xfrm>
          <a:prstGeom prst="rect">
            <a:avLst/>
          </a:prstGeom>
          <a:noFill/>
          <a:ln>
            <a:noFill/>
          </a:ln>
        </p:spPr>
      </p:pic>
      <p:pic>
        <p:nvPicPr>
          <p:cNvPr id="126" name="Google Shape;126;p22" descr="Blank canvas"/>
          <p:cNvPicPr preferRelativeResize="0"/>
          <p:nvPr/>
        </p:nvPicPr>
        <p:blipFill>
          <a:blip r:embed="rId4">
            <a:alphaModFix/>
          </a:blip>
          <a:stretch>
            <a:fillRect/>
          </a:stretch>
        </p:blipFill>
        <p:spPr>
          <a:xfrm flipH="1">
            <a:off x="7650476" y="1197743"/>
            <a:ext cx="1493524" cy="1493525"/>
          </a:xfrm>
          <a:prstGeom prst="rect">
            <a:avLst/>
          </a:prstGeom>
          <a:noFill/>
          <a:ln>
            <a:noFill/>
          </a:ln>
        </p:spPr>
      </p:pic>
      <p:sp>
        <p:nvSpPr>
          <p:cNvPr id="5" name="Google Shape;83;g208e1b15a5c_0_50">
            <a:extLst>
              <a:ext uri="{FF2B5EF4-FFF2-40B4-BE49-F238E27FC236}">
                <a16:creationId xmlns:a16="http://schemas.microsoft.com/office/drawing/2014/main" id="{5297FE57-467F-28BB-9656-215C67CFA036}"/>
              </a:ext>
            </a:extLst>
          </p:cNvPr>
          <p:cNvSpPr txBox="1"/>
          <p:nvPr/>
        </p:nvSpPr>
        <p:spPr>
          <a:xfrm>
            <a:off x="1430517" y="340330"/>
            <a:ext cx="7350300" cy="497260"/>
          </a:xfrm>
          <a:prstGeom prst="rect">
            <a:avLst/>
          </a:prstGeom>
          <a:noFill/>
          <a:ln>
            <a:noFill/>
          </a:ln>
        </p:spPr>
        <p:txBody>
          <a:bodyPr spcFirstLastPara="1" wrap="square" lIns="91425" tIns="91425" rIns="91425" bIns="91425" anchor="t" anchorCtr="0">
            <a:normAutofit lnSpcReduction="10000"/>
          </a:bodyPr>
          <a:lstStyle/>
          <a:p>
            <a:pPr marL="0" marR="0" lvl="0" indent="0" algn="l" rtl="0">
              <a:lnSpc>
                <a:spcPct val="100000"/>
              </a:lnSpc>
              <a:spcBef>
                <a:spcPts val="0"/>
              </a:spcBef>
              <a:spcAft>
                <a:spcPts val="0"/>
              </a:spcAft>
              <a:buClr>
                <a:schemeClr val="accent1"/>
              </a:buClr>
              <a:buSzPts val="2800"/>
              <a:buFont typeface="Merriweather"/>
              <a:buNone/>
            </a:pPr>
            <a:r>
              <a:rPr lang="en-US" sz="2200" b="1" i="0" u="none" strike="noStrike" cap="none" dirty="0">
                <a:solidFill>
                  <a:srgbClr val="00A0DC"/>
                </a:solidFill>
                <a:latin typeface="Roboto"/>
                <a:ea typeface="Roboto"/>
                <a:cs typeface="Roboto"/>
                <a:sym typeface="Roboto"/>
              </a:rPr>
              <a:t>Assessment: Final Written Argument</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4" name="Google Shape;64;p14" descr="Under certain pressure and temperature conditions gas molecules  such as methane  can crystallize with water molecules to an ice-like structure, so-called methane hydrates. At the MARUM institute in Bremen, scientists are working toward a better understanding of the role of methane hydrates for the deep-sea ecosystems, the global carbon cycle, and the stability of continental slopes. Methane hydrates have received special attention because the energy stored in them may be used by people in the future.&#10;&#10;The music for this videos was specially composed by Schiller (Christopher von Deylen) within the project &quot;Wissenschaft trifft Kunst&quot; (&quot;Science meets Art&quot;).&#10;&#10;Dieses Video gibt es auch auf Deutsch:&#10;http://www.youtube.com/watch?v=P-bSPdn0qWU&amp;list=PL395BC911BD96DCE3&amp;index=0&amp;feature=plcp&#10;&#10;This video is also available with Chinese subtitles:&#10;http://www.youtube.com/user/marumTV?feature=mhee#p/c/395BC911BD96DCE3/12/vnncSIQjgcI" title="Cold Seeps and Methane Hydrates">
            <a:hlinkClick r:id="rId3"/>
          </p:cNvPr>
          <p:cNvPicPr preferRelativeResize="0"/>
          <p:nvPr/>
        </p:nvPicPr>
        <p:blipFill>
          <a:blip r:embed="rId4">
            <a:alphaModFix/>
          </a:blip>
          <a:stretch>
            <a:fillRect/>
          </a:stretch>
        </p:blipFill>
        <p:spPr>
          <a:xfrm>
            <a:off x="2423527" y="1198648"/>
            <a:ext cx="4412527" cy="3309395"/>
          </a:xfrm>
          <a:prstGeom prst="rect">
            <a:avLst/>
          </a:prstGeom>
          <a:noFill/>
          <a:ln>
            <a:noFill/>
          </a:ln>
        </p:spPr>
      </p:pic>
      <p:sp>
        <p:nvSpPr>
          <p:cNvPr id="65" name="Google Shape;65;p14"/>
          <p:cNvSpPr txBox="1"/>
          <p:nvPr/>
        </p:nvSpPr>
        <p:spPr>
          <a:xfrm>
            <a:off x="2327399" y="4444864"/>
            <a:ext cx="3226003" cy="46163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i="1" dirty="0">
                <a:solidFill>
                  <a:schemeClr val="bg1">
                    <a:lumMod val="50000"/>
                  </a:schemeClr>
                </a:solidFill>
                <a:hlinkClick r:id="rId5">
                  <a:extLst>
                    <a:ext uri="{A12FA001-AC4F-418D-AE19-62706E023703}">
                      <ahyp:hlinkClr xmlns:ahyp="http://schemas.microsoft.com/office/drawing/2018/hyperlinkcolor" val="tx"/>
                    </a:ext>
                  </a:extLst>
                </a:hlinkClick>
              </a:rPr>
              <a:t>Source: </a:t>
            </a:r>
            <a:r>
              <a:rPr lang="en" sz="900" i="1" u="sng" dirty="0">
                <a:solidFill>
                  <a:schemeClr val="bg1">
                    <a:lumMod val="50000"/>
                  </a:schemeClr>
                </a:solidFill>
                <a:hlinkClick r:id="rId5">
                  <a:extLst>
                    <a:ext uri="{A12FA001-AC4F-418D-AE19-62706E023703}">
                      <ahyp:hlinkClr xmlns:ahyp="http://schemas.microsoft.com/office/drawing/2018/hyperlinkcolor" val="tx"/>
                    </a:ext>
                  </a:extLst>
                </a:hlinkClick>
              </a:rPr>
              <a:t>https://www.youtube.com/watch?v=ahmjHLyF9GM</a:t>
            </a:r>
            <a:endParaRPr sz="900" i="1" dirty="0">
              <a:solidFill>
                <a:schemeClr val="bg1">
                  <a:lumMod val="50000"/>
                </a:schemeClr>
              </a:solidFill>
            </a:endParaRPr>
          </a:p>
          <a:p>
            <a:pPr marL="0" lvl="0" indent="0" algn="l" rtl="0">
              <a:spcBef>
                <a:spcPts val="0"/>
              </a:spcBef>
              <a:spcAft>
                <a:spcPts val="0"/>
              </a:spcAft>
              <a:buNone/>
            </a:pPr>
            <a:endParaRPr sz="900" dirty="0"/>
          </a:p>
        </p:txBody>
      </p:sp>
      <p:sp>
        <p:nvSpPr>
          <p:cNvPr id="2" name="Google Shape;56;p1">
            <a:extLst>
              <a:ext uri="{FF2B5EF4-FFF2-40B4-BE49-F238E27FC236}">
                <a16:creationId xmlns:a16="http://schemas.microsoft.com/office/drawing/2014/main" id="{B5D172F7-BC77-758F-6F68-D6353FB7082F}"/>
              </a:ext>
            </a:extLst>
          </p:cNvPr>
          <p:cNvSpPr txBox="1"/>
          <p:nvPr/>
        </p:nvSpPr>
        <p:spPr>
          <a:xfrm>
            <a:off x="1430516" y="340330"/>
            <a:ext cx="8115819" cy="1176600"/>
          </a:xfrm>
          <a:prstGeom prst="rect">
            <a:avLst/>
          </a:prstGeom>
          <a:noFill/>
          <a:ln>
            <a:noFill/>
          </a:ln>
        </p:spPr>
        <p:txBody>
          <a:bodyPr spcFirstLastPara="1" wrap="square" lIns="91425" tIns="91425" rIns="91425" bIns="91425" anchor="t" anchorCtr="0">
            <a:normAutofit/>
          </a:bodyPr>
          <a:lstStyle/>
          <a:p>
            <a:pPr marL="0" marR="0" lvl="0" indent="0" algn="l" rtl="0">
              <a:lnSpc>
                <a:spcPct val="100000"/>
              </a:lnSpc>
              <a:spcBef>
                <a:spcPts val="0"/>
              </a:spcBef>
              <a:spcAft>
                <a:spcPts val="0"/>
              </a:spcAft>
              <a:buClr>
                <a:schemeClr val="accent1"/>
              </a:buClr>
              <a:buSzPts val="2800"/>
              <a:buFont typeface="Merriweather"/>
              <a:buNone/>
            </a:pPr>
            <a:r>
              <a:rPr lang="en-US" sz="2000" b="1" i="0" u="none" strike="noStrike" cap="none" dirty="0">
                <a:solidFill>
                  <a:srgbClr val="00A0DC"/>
                </a:solidFill>
                <a:latin typeface="Roboto"/>
                <a:ea typeface="Roboto"/>
                <a:cs typeface="Roboto"/>
                <a:sym typeface="Roboto"/>
              </a:rPr>
              <a:t>Experience the Phenomenon: Cold Seeps and Methane Hydrates</a:t>
            </a:r>
            <a:endParaRPr sz="2000" b="0" i="0" u="none" strike="noStrike" cap="none" dirty="0">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fade">
                                      <p:cBhvr>
                                        <p:cTn id="7" dur="1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1" name="Google Shape;71;p15"/>
          <p:cNvSpPr txBox="1">
            <a:spLocks noGrp="1"/>
          </p:cNvSpPr>
          <p:nvPr>
            <p:ph type="body" idx="1"/>
          </p:nvPr>
        </p:nvSpPr>
        <p:spPr>
          <a:xfrm>
            <a:off x="311699" y="1448531"/>
            <a:ext cx="8746107" cy="3057208"/>
          </a:xfrm>
          <a:prstGeom prst="rect">
            <a:avLst/>
          </a:prstGeom>
        </p:spPr>
        <p:txBody>
          <a:bodyPr spcFirstLastPara="1" wrap="square" lIns="91425" tIns="91425" rIns="91425" bIns="91425" anchor="t" anchorCtr="0">
            <a:normAutofit/>
          </a:bodyPr>
          <a:lstStyle/>
          <a:p>
            <a:pPr marL="457200" lvl="0" indent="-355600" algn="l" rtl="0">
              <a:spcBef>
                <a:spcPts val="0"/>
              </a:spcBef>
              <a:spcAft>
                <a:spcPts val="0"/>
              </a:spcAft>
              <a:buClr>
                <a:schemeClr val="bg1">
                  <a:lumMod val="50000"/>
                </a:schemeClr>
              </a:buClr>
              <a:buSzPts val="2000"/>
              <a:buFont typeface="Arial" panose="020B0604020202020204" pitchFamily="34" charset="0"/>
              <a:buChar char="•"/>
            </a:pPr>
            <a:r>
              <a:rPr lang="en" dirty="0">
                <a:solidFill>
                  <a:schemeClr val="bg1">
                    <a:lumMod val="50000"/>
                  </a:schemeClr>
                </a:solidFill>
                <a:highlight>
                  <a:schemeClr val="lt1"/>
                </a:highlight>
              </a:rPr>
              <a:t>Have you ever seen an unfamiliar insect or other animal? </a:t>
            </a:r>
          </a:p>
          <a:p>
            <a:pPr marL="457200" lvl="0" indent="-355600" algn="l" rtl="0">
              <a:spcBef>
                <a:spcPts val="0"/>
              </a:spcBef>
              <a:spcAft>
                <a:spcPts val="0"/>
              </a:spcAft>
              <a:buClr>
                <a:schemeClr val="bg1">
                  <a:lumMod val="50000"/>
                </a:schemeClr>
              </a:buClr>
              <a:buSzPts val="2000"/>
              <a:buFont typeface="Arial" panose="020B0604020202020204" pitchFamily="34" charset="0"/>
              <a:buChar char="•"/>
            </a:pPr>
            <a:endParaRPr lang="en-US" dirty="0">
              <a:solidFill>
                <a:schemeClr val="bg1">
                  <a:lumMod val="50000"/>
                </a:schemeClr>
              </a:solidFill>
              <a:highlight>
                <a:schemeClr val="lt1"/>
              </a:highlight>
            </a:endParaRPr>
          </a:p>
          <a:p>
            <a:pPr marL="457200" lvl="0" indent="-355600" algn="l" rtl="0">
              <a:spcBef>
                <a:spcPts val="0"/>
              </a:spcBef>
              <a:spcAft>
                <a:spcPts val="0"/>
              </a:spcAft>
              <a:buClr>
                <a:schemeClr val="bg1">
                  <a:lumMod val="50000"/>
                </a:schemeClr>
              </a:buClr>
              <a:buSzPts val="2000"/>
              <a:buFont typeface="Arial" panose="020B0604020202020204" pitchFamily="34" charset="0"/>
              <a:buChar char="•"/>
            </a:pPr>
            <a:endParaRPr dirty="0">
              <a:solidFill>
                <a:schemeClr val="bg1">
                  <a:lumMod val="50000"/>
                </a:schemeClr>
              </a:solidFill>
              <a:highlight>
                <a:schemeClr val="lt1"/>
              </a:highlight>
            </a:endParaRPr>
          </a:p>
          <a:p>
            <a:pPr marL="457200" lvl="0" indent="-355600" algn="l" rtl="0">
              <a:spcBef>
                <a:spcPts val="1200"/>
              </a:spcBef>
              <a:spcAft>
                <a:spcPts val="0"/>
              </a:spcAft>
              <a:buClr>
                <a:schemeClr val="bg1">
                  <a:lumMod val="50000"/>
                </a:schemeClr>
              </a:buClr>
              <a:buSzPts val="2000"/>
              <a:buFont typeface="Arial" panose="020B0604020202020204" pitchFamily="34" charset="0"/>
              <a:buChar char="•"/>
            </a:pPr>
            <a:r>
              <a:rPr lang="en" dirty="0">
                <a:solidFill>
                  <a:schemeClr val="bg1">
                    <a:lumMod val="50000"/>
                  </a:schemeClr>
                </a:solidFill>
                <a:highlight>
                  <a:schemeClr val="lt1"/>
                </a:highlight>
              </a:rPr>
              <a:t>Did you wonder where it lived, what it ate, or how it survived day to day? </a:t>
            </a:r>
          </a:p>
          <a:p>
            <a:pPr marL="457200" lvl="0" indent="-355600" algn="l" rtl="0">
              <a:spcBef>
                <a:spcPts val="1200"/>
              </a:spcBef>
              <a:spcAft>
                <a:spcPts val="0"/>
              </a:spcAft>
              <a:buClr>
                <a:schemeClr val="bg1">
                  <a:lumMod val="50000"/>
                </a:schemeClr>
              </a:buClr>
              <a:buSzPts val="2000"/>
              <a:buFont typeface="Arial" panose="020B0604020202020204" pitchFamily="34" charset="0"/>
              <a:buChar char="•"/>
            </a:pPr>
            <a:endParaRPr dirty="0">
              <a:solidFill>
                <a:schemeClr val="bg1">
                  <a:lumMod val="50000"/>
                </a:schemeClr>
              </a:solidFill>
              <a:highlight>
                <a:schemeClr val="lt1"/>
              </a:highlight>
            </a:endParaRPr>
          </a:p>
          <a:p>
            <a:pPr marL="457200" lvl="0" indent="-355600" algn="l" rtl="0">
              <a:spcBef>
                <a:spcPts val="1200"/>
              </a:spcBef>
              <a:spcAft>
                <a:spcPts val="0"/>
              </a:spcAft>
              <a:buClr>
                <a:schemeClr val="bg1">
                  <a:lumMod val="50000"/>
                </a:schemeClr>
              </a:buClr>
              <a:buSzPts val="2000"/>
              <a:buFont typeface="Arial" panose="020B0604020202020204" pitchFamily="34" charset="0"/>
              <a:buChar char="•"/>
            </a:pPr>
            <a:r>
              <a:rPr lang="en" dirty="0">
                <a:solidFill>
                  <a:schemeClr val="bg1">
                    <a:lumMod val="50000"/>
                  </a:schemeClr>
                </a:solidFill>
                <a:highlight>
                  <a:schemeClr val="lt1"/>
                </a:highlight>
              </a:rPr>
              <a:t>Scientists think about those same things when they come across new animals.</a:t>
            </a:r>
            <a:endParaRPr b="1" dirty="0">
              <a:solidFill>
                <a:schemeClr val="bg1">
                  <a:lumMod val="50000"/>
                </a:schemeClr>
              </a:solidFill>
              <a:highlight>
                <a:schemeClr val="lt1"/>
              </a:highlight>
            </a:endParaRPr>
          </a:p>
        </p:txBody>
      </p:sp>
      <p:sp>
        <p:nvSpPr>
          <p:cNvPr id="5" name="Google Shape;83;g208e1b15a5c_0_50">
            <a:extLst>
              <a:ext uri="{FF2B5EF4-FFF2-40B4-BE49-F238E27FC236}">
                <a16:creationId xmlns:a16="http://schemas.microsoft.com/office/drawing/2014/main" id="{B7D82245-A901-3B8E-8634-B72516AA725C}"/>
              </a:ext>
            </a:extLst>
          </p:cNvPr>
          <p:cNvSpPr txBox="1"/>
          <p:nvPr/>
        </p:nvSpPr>
        <p:spPr>
          <a:xfrm>
            <a:off x="1430517" y="340330"/>
            <a:ext cx="7350300" cy="1176600"/>
          </a:xfrm>
          <a:prstGeom prst="rect">
            <a:avLst/>
          </a:prstGeom>
          <a:noFill/>
          <a:ln>
            <a:noFill/>
          </a:ln>
        </p:spPr>
        <p:txBody>
          <a:bodyPr spcFirstLastPara="1" wrap="square" lIns="91425" tIns="91425" rIns="91425" bIns="91425" anchor="t" anchorCtr="0">
            <a:normAutofit/>
          </a:bodyPr>
          <a:lstStyle/>
          <a:p>
            <a:pPr marL="0" marR="0" lvl="0" indent="0" algn="l" rtl="0">
              <a:lnSpc>
                <a:spcPct val="100000"/>
              </a:lnSpc>
              <a:spcBef>
                <a:spcPts val="0"/>
              </a:spcBef>
              <a:spcAft>
                <a:spcPts val="0"/>
              </a:spcAft>
              <a:buClr>
                <a:schemeClr val="accent1"/>
              </a:buClr>
              <a:buSzPts val="2800"/>
              <a:buFont typeface="Merriweather"/>
              <a:buNone/>
            </a:pPr>
            <a:r>
              <a:rPr lang="en-US" sz="2200" b="1" i="0" u="none" strike="noStrike" cap="none" dirty="0">
                <a:solidFill>
                  <a:srgbClr val="00A0DC"/>
                </a:solidFill>
                <a:latin typeface="Roboto"/>
                <a:ea typeface="Roboto"/>
                <a:cs typeface="Roboto"/>
                <a:sym typeface="Roboto"/>
              </a:rPr>
              <a:t>Think about it!</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75"/>
        <p:cNvGrpSpPr/>
        <p:nvPr/>
      </p:nvGrpSpPr>
      <p:grpSpPr>
        <a:xfrm>
          <a:off x="0" y="0"/>
          <a:ext cx="0" cy="0"/>
          <a:chOff x="0" y="0"/>
          <a:chExt cx="0" cy="0"/>
        </a:xfrm>
      </p:grpSpPr>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1" name="Google Shape;81;p17"/>
          <p:cNvSpPr txBox="1">
            <a:spLocks noGrp="1"/>
          </p:cNvSpPr>
          <p:nvPr>
            <p:ph type="body" idx="1"/>
          </p:nvPr>
        </p:nvSpPr>
        <p:spPr>
          <a:xfrm>
            <a:off x="235797" y="1365726"/>
            <a:ext cx="8791160" cy="3246507"/>
          </a:xfrm>
          <a:prstGeom prst="rect">
            <a:avLst/>
          </a:prstGeom>
        </p:spPr>
        <p:txBody>
          <a:bodyPr spcFirstLastPara="1" wrap="square" lIns="91425" tIns="91425" rIns="91425" bIns="91425" anchor="t" anchorCtr="0">
            <a:noAutofit/>
          </a:bodyPr>
          <a:lstStyle/>
          <a:p>
            <a:pPr lvl="0" algn="l" rtl="0">
              <a:spcBef>
                <a:spcPts val="0"/>
              </a:spcBef>
              <a:spcAft>
                <a:spcPts val="0"/>
              </a:spcAft>
              <a:buClr>
                <a:schemeClr val="bg1">
                  <a:lumMod val="50000"/>
                </a:schemeClr>
              </a:buClr>
              <a:buSzPts val="1800"/>
              <a:buFont typeface="Arial" panose="020B0604020202020204" pitchFamily="34" charset="0"/>
              <a:buChar char="•"/>
            </a:pPr>
            <a:r>
              <a:rPr lang="en" sz="1400" dirty="0">
                <a:solidFill>
                  <a:schemeClr val="bg1">
                    <a:lumMod val="50000"/>
                  </a:schemeClr>
                </a:solidFill>
              </a:rPr>
              <a:t>In July 1997, eyeless worms were found living on </a:t>
            </a:r>
            <a:r>
              <a:rPr lang="en" sz="1400" b="1" dirty="0">
                <a:solidFill>
                  <a:schemeClr val="bg1">
                    <a:lumMod val="50000"/>
                  </a:schemeClr>
                </a:solidFill>
              </a:rPr>
              <a:t>methane ice</a:t>
            </a:r>
            <a:r>
              <a:rPr lang="en" sz="1400" dirty="0">
                <a:solidFill>
                  <a:schemeClr val="bg1">
                    <a:lumMod val="50000"/>
                  </a:schemeClr>
                </a:solidFill>
              </a:rPr>
              <a:t> &gt;500m deep in the Gulf of </a:t>
            </a:r>
            <a:r>
              <a:rPr lang="en-US" sz="1400" dirty="0">
                <a:solidFill>
                  <a:schemeClr val="bg1">
                    <a:lumMod val="50000"/>
                  </a:schemeClr>
                </a:solidFill>
              </a:rPr>
              <a:t>America</a:t>
            </a:r>
            <a:r>
              <a:rPr lang="en" sz="1400" dirty="0">
                <a:solidFill>
                  <a:schemeClr val="bg1">
                    <a:lumMod val="50000"/>
                  </a:schemeClr>
                </a:solidFill>
              </a:rPr>
              <a:t>.</a:t>
            </a:r>
            <a:endParaRPr sz="1400" dirty="0">
              <a:solidFill>
                <a:schemeClr val="bg1">
                  <a:lumMod val="50000"/>
                </a:schemeClr>
              </a:solidFill>
            </a:endParaRPr>
          </a:p>
          <a:p>
            <a:pPr lvl="1" algn="l" rtl="0">
              <a:spcBef>
                <a:spcPts val="0"/>
              </a:spcBef>
              <a:spcAft>
                <a:spcPts val="0"/>
              </a:spcAft>
              <a:buClr>
                <a:schemeClr val="bg1">
                  <a:lumMod val="50000"/>
                </a:schemeClr>
              </a:buClr>
              <a:buSzPts val="1400"/>
              <a:buFont typeface="Arial" panose="020B0604020202020204" pitchFamily="34" charset="0"/>
              <a:buChar char="•"/>
            </a:pPr>
            <a:r>
              <a:rPr lang="en" dirty="0">
                <a:solidFill>
                  <a:schemeClr val="bg1">
                    <a:lumMod val="50000"/>
                  </a:schemeClr>
                </a:solidFill>
              </a:rPr>
              <a:t>New organism AND a new niche, or a new ecosystem role </a:t>
            </a:r>
            <a:endParaRPr dirty="0">
              <a:solidFill>
                <a:schemeClr val="bg1">
                  <a:lumMod val="50000"/>
                </a:schemeClr>
              </a:solidFill>
            </a:endParaRPr>
          </a:p>
          <a:p>
            <a:pPr lvl="0" algn="l" rtl="0">
              <a:spcBef>
                <a:spcPts val="0"/>
              </a:spcBef>
              <a:spcAft>
                <a:spcPts val="0"/>
              </a:spcAft>
              <a:buClr>
                <a:schemeClr val="bg1">
                  <a:lumMod val="50000"/>
                </a:schemeClr>
              </a:buClr>
              <a:buSzPts val="1800"/>
              <a:buFont typeface="Arial" panose="020B0604020202020204" pitchFamily="34" charset="0"/>
              <a:buChar char="•"/>
            </a:pPr>
            <a:r>
              <a:rPr lang="en" sz="1400" dirty="0">
                <a:solidFill>
                  <a:schemeClr val="bg1">
                    <a:lumMod val="50000"/>
                  </a:schemeClr>
                </a:solidFill>
              </a:rPr>
              <a:t>Scientists had never seen an organism living on </a:t>
            </a:r>
            <a:r>
              <a:rPr lang="en" sz="1400" b="1" u="sng" dirty="0">
                <a:solidFill>
                  <a:schemeClr val="bg1">
                    <a:lumMod val="50000"/>
                  </a:schemeClr>
                </a:solidFill>
              </a:rPr>
              <a:t>methane hydrate</a:t>
            </a:r>
            <a:r>
              <a:rPr lang="en" sz="1400" dirty="0">
                <a:solidFill>
                  <a:schemeClr val="bg1">
                    <a:lumMod val="50000"/>
                  </a:schemeClr>
                </a:solidFill>
              </a:rPr>
              <a:t>.</a:t>
            </a:r>
            <a:endParaRPr sz="1400" dirty="0">
              <a:solidFill>
                <a:schemeClr val="bg1">
                  <a:lumMod val="50000"/>
                </a:schemeClr>
              </a:solidFill>
            </a:endParaRPr>
          </a:p>
          <a:p>
            <a:pPr lvl="1" algn="l" rtl="0">
              <a:spcBef>
                <a:spcPts val="0"/>
              </a:spcBef>
              <a:spcAft>
                <a:spcPts val="0"/>
              </a:spcAft>
              <a:buClr>
                <a:schemeClr val="bg1">
                  <a:lumMod val="50000"/>
                </a:schemeClr>
              </a:buClr>
              <a:buSzPts val="1400"/>
              <a:buFont typeface="Arial" panose="020B0604020202020204" pitchFamily="34" charset="0"/>
              <a:buChar char="•"/>
            </a:pPr>
            <a:r>
              <a:rPr lang="en" dirty="0">
                <a:solidFill>
                  <a:schemeClr val="bg1">
                    <a:lumMod val="50000"/>
                  </a:schemeClr>
                </a:solidFill>
              </a:rPr>
              <a:t>composed of methane gas locked into a water ice crystal structure</a:t>
            </a:r>
            <a:endParaRPr dirty="0">
              <a:solidFill>
                <a:schemeClr val="bg1">
                  <a:lumMod val="50000"/>
                </a:schemeClr>
              </a:solidFill>
            </a:endParaRPr>
          </a:p>
          <a:p>
            <a:pPr lvl="1" algn="l" rtl="0">
              <a:spcBef>
                <a:spcPts val="0"/>
              </a:spcBef>
              <a:spcAft>
                <a:spcPts val="0"/>
              </a:spcAft>
              <a:buClr>
                <a:schemeClr val="bg1">
                  <a:lumMod val="50000"/>
                </a:schemeClr>
              </a:buClr>
              <a:buSzPts val="1400"/>
              <a:buFont typeface="Arial" panose="020B0604020202020204" pitchFamily="34" charset="0"/>
              <a:buChar char="•"/>
            </a:pPr>
            <a:r>
              <a:rPr lang="en" dirty="0">
                <a:solidFill>
                  <a:schemeClr val="bg1">
                    <a:lumMod val="50000"/>
                  </a:schemeClr>
                </a:solidFill>
              </a:rPr>
              <a:t>also may include significant amounts of hydrogen sulfide and oils</a:t>
            </a:r>
            <a:endParaRPr dirty="0">
              <a:solidFill>
                <a:schemeClr val="bg1">
                  <a:lumMod val="50000"/>
                </a:schemeClr>
              </a:solidFill>
            </a:endParaRPr>
          </a:p>
          <a:p>
            <a:pPr lvl="0" algn="l" rtl="0">
              <a:spcBef>
                <a:spcPts val="0"/>
              </a:spcBef>
              <a:spcAft>
                <a:spcPts val="0"/>
              </a:spcAft>
              <a:buClr>
                <a:schemeClr val="bg1">
                  <a:lumMod val="50000"/>
                </a:schemeClr>
              </a:buClr>
              <a:buSzPts val="1800"/>
              <a:buFont typeface="Arial" panose="020B0604020202020204" pitchFamily="34" charset="0"/>
              <a:buChar char="•"/>
            </a:pPr>
            <a:r>
              <a:rPr lang="en" sz="1400" dirty="0">
                <a:solidFill>
                  <a:schemeClr val="bg1">
                    <a:lumMod val="50000"/>
                  </a:schemeClr>
                </a:solidFill>
              </a:rPr>
              <a:t>Adult worms</a:t>
            </a:r>
            <a:endParaRPr sz="1400" dirty="0">
              <a:solidFill>
                <a:schemeClr val="bg1">
                  <a:lumMod val="50000"/>
                </a:schemeClr>
              </a:solidFill>
            </a:endParaRPr>
          </a:p>
          <a:p>
            <a:pPr lvl="1" algn="l" rtl="0">
              <a:spcBef>
                <a:spcPts val="0"/>
              </a:spcBef>
              <a:spcAft>
                <a:spcPts val="0"/>
              </a:spcAft>
              <a:buClr>
                <a:schemeClr val="bg1">
                  <a:lumMod val="50000"/>
                </a:schemeClr>
              </a:buClr>
              <a:buSzPts val="1400"/>
              <a:buFont typeface="Arial" panose="020B0604020202020204" pitchFamily="34" charset="0"/>
              <a:buChar char="•"/>
            </a:pPr>
            <a:r>
              <a:rPr lang="en" dirty="0">
                <a:solidFill>
                  <a:schemeClr val="bg1">
                    <a:lumMod val="50000"/>
                  </a:schemeClr>
                </a:solidFill>
              </a:rPr>
              <a:t>2 to 4 cm long, single adult worm in each depression</a:t>
            </a:r>
            <a:endParaRPr dirty="0">
              <a:solidFill>
                <a:schemeClr val="bg1">
                  <a:lumMod val="50000"/>
                </a:schemeClr>
              </a:solidFill>
            </a:endParaRPr>
          </a:p>
          <a:p>
            <a:pPr lvl="1" algn="l" rtl="0">
              <a:spcBef>
                <a:spcPts val="0"/>
              </a:spcBef>
              <a:spcAft>
                <a:spcPts val="0"/>
              </a:spcAft>
              <a:buClr>
                <a:schemeClr val="bg1">
                  <a:lumMod val="50000"/>
                </a:schemeClr>
              </a:buClr>
              <a:buSzPts val="1400"/>
              <a:buFont typeface="Arial" panose="020B0604020202020204" pitchFamily="34" charset="0"/>
              <a:buChar char="•"/>
            </a:pPr>
            <a:r>
              <a:rPr lang="en" dirty="0">
                <a:solidFill>
                  <a:schemeClr val="bg1">
                    <a:lumMod val="50000"/>
                  </a:schemeClr>
                </a:solidFill>
              </a:rPr>
              <a:t>density of worms on hydrate surface ~2,500 individuals/square meter</a:t>
            </a:r>
            <a:endParaRPr dirty="0">
              <a:solidFill>
                <a:schemeClr val="bg1">
                  <a:lumMod val="50000"/>
                </a:schemeClr>
              </a:solidFill>
            </a:endParaRPr>
          </a:p>
          <a:p>
            <a:pPr lvl="1" algn="l" rtl="0">
              <a:spcBef>
                <a:spcPts val="0"/>
              </a:spcBef>
              <a:spcAft>
                <a:spcPts val="0"/>
              </a:spcAft>
              <a:buClr>
                <a:schemeClr val="bg1">
                  <a:lumMod val="50000"/>
                </a:schemeClr>
              </a:buClr>
              <a:buSzPts val="1400"/>
              <a:buFont typeface="Arial" panose="020B0604020202020204" pitchFamily="34" charset="0"/>
              <a:buChar char="•"/>
            </a:pPr>
            <a:r>
              <a:rPr lang="en" dirty="0">
                <a:solidFill>
                  <a:schemeClr val="bg1">
                    <a:lumMod val="50000"/>
                  </a:schemeClr>
                </a:solidFill>
              </a:rPr>
              <a:t>related to earthworms - bristles protruding from appendages on each body segment</a:t>
            </a:r>
            <a:endParaRPr dirty="0">
              <a:solidFill>
                <a:schemeClr val="bg1">
                  <a:lumMod val="50000"/>
                </a:schemeClr>
              </a:solidFill>
            </a:endParaRPr>
          </a:p>
          <a:p>
            <a:pPr lvl="0" algn="l" rtl="0">
              <a:spcBef>
                <a:spcPts val="0"/>
              </a:spcBef>
              <a:spcAft>
                <a:spcPts val="0"/>
              </a:spcAft>
              <a:buClr>
                <a:schemeClr val="bg1">
                  <a:lumMod val="50000"/>
                </a:schemeClr>
              </a:buClr>
              <a:buSzPts val="1800"/>
              <a:buFont typeface="Arial" panose="020B0604020202020204" pitchFamily="34" charset="0"/>
              <a:buChar char="•"/>
            </a:pPr>
            <a:r>
              <a:rPr lang="en" sz="1400" dirty="0">
                <a:solidFill>
                  <a:schemeClr val="bg1">
                    <a:lumMod val="50000"/>
                  </a:schemeClr>
                </a:solidFill>
              </a:rPr>
              <a:t>Methane ice worms were the only organism visible on the hydrates, with no apparent predators or prey. </a:t>
            </a:r>
            <a:endParaRPr sz="1400" dirty="0">
              <a:solidFill>
                <a:schemeClr val="bg1">
                  <a:lumMod val="50000"/>
                </a:schemeClr>
              </a:solidFill>
            </a:endParaRPr>
          </a:p>
          <a:p>
            <a:pPr marL="0" lvl="0" indent="0" algn="l" rtl="0">
              <a:spcBef>
                <a:spcPts val="1200"/>
              </a:spcBef>
              <a:spcAft>
                <a:spcPts val="1200"/>
              </a:spcAft>
              <a:buClr>
                <a:schemeClr val="bg1">
                  <a:lumMod val="50000"/>
                </a:schemeClr>
              </a:buClr>
              <a:buNone/>
            </a:pPr>
            <a:r>
              <a:rPr lang="en" sz="1400" b="1" dirty="0">
                <a:solidFill>
                  <a:srgbClr val="00A0DC"/>
                </a:solidFill>
              </a:rPr>
              <a:t>Big question:</a:t>
            </a:r>
            <a:br>
              <a:rPr lang="en" sz="1400" b="1" dirty="0">
                <a:solidFill>
                  <a:srgbClr val="00A0DC"/>
                </a:solidFill>
              </a:rPr>
            </a:br>
            <a:r>
              <a:rPr lang="en" sz="1400" b="1" dirty="0">
                <a:solidFill>
                  <a:srgbClr val="00A0DC"/>
                </a:solidFill>
              </a:rPr>
              <a:t>How do methane ice worms obtain organic compounds and energy while living on methane hydrate?</a:t>
            </a:r>
            <a:endParaRPr sz="1400" b="1" dirty="0">
              <a:solidFill>
                <a:srgbClr val="00A0DC"/>
              </a:solidFill>
            </a:endParaRPr>
          </a:p>
        </p:txBody>
      </p:sp>
      <p:sp>
        <p:nvSpPr>
          <p:cNvPr id="2" name="Google Shape;83;g208e1b15a5c_0_50">
            <a:extLst>
              <a:ext uri="{FF2B5EF4-FFF2-40B4-BE49-F238E27FC236}">
                <a16:creationId xmlns:a16="http://schemas.microsoft.com/office/drawing/2014/main" id="{028CAEC6-81F8-8E40-83B9-20997F8566BC}"/>
              </a:ext>
            </a:extLst>
          </p:cNvPr>
          <p:cNvSpPr txBox="1"/>
          <p:nvPr/>
        </p:nvSpPr>
        <p:spPr>
          <a:xfrm>
            <a:off x="1430517" y="340330"/>
            <a:ext cx="7350300" cy="497260"/>
          </a:xfrm>
          <a:prstGeom prst="rect">
            <a:avLst/>
          </a:prstGeom>
          <a:noFill/>
          <a:ln>
            <a:noFill/>
          </a:ln>
        </p:spPr>
        <p:txBody>
          <a:bodyPr spcFirstLastPara="1" wrap="square" lIns="91425" tIns="91425" rIns="91425" bIns="91425" anchor="t" anchorCtr="0">
            <a:normAutofit lnSpcReduction="10000"/>
          </a:bodyPr>
          <a:lstStyle/>
          <a:p>
            <a:pPr marL="0" marR="0" lvl="0" indent="0" algn="l" rtl="0">
              <a:lnSpc>
                <a:spcPct val="100000"/>
              </a:lnSpc>
              <a:spcBef>
                <a:spcPts val="0"/>
              </a:spcBef>
              <a:spcAft>
                <a:spcPts val="0"/>
              </a:spcAft>
              <a:buClr>
                <a:schemeClr val="accent1"/>
              </a:buClr>
              <a:buSzPts val="2800"/>
              <a:buFont typeface="Merriweather"/>
              <a:buNone/>
            </a:pPr>
            <a:r>
              <a:rPr lang="en-US" sz="2200" b="1" i="0" u="none" strike="noStrike" cap="none" dirty="0">
                <a:solidFill>
                  <a:srgbClr val="00A0DC"/>
                </a:solidFill>
                <a:latin typeface="Roboto"/>
                <a:ea typeface="Roboto"/>
                <a:cs typeface="Roboto"/>
                <a:sym typeface="Roboto"/>
              </a:rPr>
              <a:t>Methane Ice Worms of the Gulf: Optional</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7" name="Google Shape;87;p18"/>
          <p:cNvSpPr txBox="1">
            <a:spLocks noGrp="1"/>
          </p:cNvSpPr>
          <p:nvPr>
            <p:ph type="body" idx="1"/>
          </p:nvPr>
        </p:nvSpPr>
        <p:spPr>
          <a:xfrm>
            <a:off x="311700" y="1423138"/>
            <a:ext cx="8671366" cy="3416400"/>
          </a:xfrm>
          <a:prstGeom prst="rect">
            <a:avLst/>
          </a:prstGeom>
        </p:spPr>
        <p:txBody>
          <a:bodyPr spcFirstLastPara="1" wrap="square" lIns="91425" tIns="91425" rIns="91425" bIns="91425" anchor="t" anchorCtr="0">
            <a:normAutofit/>
          </a:bodyPr>
          <a:lstStyle/>
          <a:p>
            <a:pPr marL="457200" lvl="0" indent="-363537" algn="l" rtl="0">
              <a:spcBef>
                <a:spcPts val="1200"/>
              </a:spcBef>
              <a:spcAft>
                <a:spcPts val="0"/>
              </a:spcAft>
              <a:buClr>
                <a:schemeClr val="bg1">
                  <a:lumMod val="50000"/>
                </a:schemeClr>
              </a:buClr>
              <a:buSzPct val="100000"/>
              <a:buFont typeface="Arial" panose="020B0604020202020204" pitchFamily="34" charset="0"/>
              <a:buChar char="•"/>
            </a:pPr>
            <a:r>
              <a:rPr lang="en" dirty="0">
                <a:solidFill>
                  <a:schemeClr val="bg1">
                    <a:lumMod val="50000"/>
                  </a:schemeClr>
                </a:solidFill>
              </a:rPr>
              <a:t>What is the original source of energy for most food chains on Earth? </a:t>
            </a:r>
          </a:p>
          <a:p>
            <a:pPr marL="457200" lvl="0" indent="-363537" algn="l" rtl="0">
              <a:spcBef>
                <a:spcPts val="1200"/>
              </a:spcBef>
              <a:spcAft>
                <a:spcPts val="0"/>
              </a:spcAft>
              <a:buClr>
                <a:schemeClr val="bg1">
                  <a:lumMod val="50000"/>
                </a:schemeClr>
              </a:buClr>
              <a:buSzPct val="100000"/>
              <a:buFont typeface="Arial" panose="020B0604020202020204" pitchFamily="34" charset="0"/>
              <a:buChar char="•"/>
            </a:pPr>
            <a:endParaRPr dirty="0">
              <a:solidFill>
                <a:schemeClr val="bg1">
                  <a:lumMod val="50000"/>
                </a:schemeClr>
              </a:solidFill>
            </a:endParaRPr>
          </a:p>
          <a:p>
            <a:pPr marL="457200" lvl="0" indent="-363537" algn="l" rtl="0">
              <a:spcBef>
                <a:spcPts val="1200"/>
              </a:spcBef>
              <a:spcAft>
                <a:spcPts val="0"/>
              </a:spcAft>
              <a:buClr>
                <a:schemeClr val="bg1">
                  <a:lumMod val="50000"/>
                </a:schemeClr>
              </a:buClr>
              <a:buSzPct val="100000"/>
              <a:buFont typeface="Arial" panose="020B0604020202020204" pitchFamily="34" charset="0"/>
              <a:buChar char="•"/>
            </a:pPr>
            <a:r>
              <a:rPr lang="en" dirty="0">
                <a:solidFill>
                  <a:schemeClr val="bg1">
                    <a:lumMod val="50000"/>
                  </a:schemeClr>
                </a:solidFill>
              </a:rPr>
              <a:t>Why can scientists not assume this to be the case for the methane ice worms?</a:t>
            </a:r>
          </a:p>
          <a:p>
            <a:pPr marL="457200" lvl="0" indent="-363537" algn="l" rtl="0">
              <a:spcBef>
                <a:spcPts val="1200"/>
              </a:spcBef>
              <a:spcAft>
                <a:spcPts val="0"/>
              </a:spcAft>
              <a:buClr>
                <a:schemeClr val="bg1">
                  <a:lumMod val="50000"/>
                </a:schemeClr>
              </a:buClr>
              <a:buSzPct val="100000"/>
              <a:buFont typeface="Arial" panose="020B0604020202020204" pitchFamily="34" charset="0"/>
              <a:buChar char="•"/>
            </a:pPr>
            <a:endParaRPr dirty="0">
              <a:solidFill>
                <a:schemeClr val="bg1">
                  <a:lumMod val="50000"/>
                </a:schemeClr>
              </a:solidFill>
            </a:endParaRPr>
          </a:p>
          <a:p>
            <a:pPr marL="457200" lvl="0" indent="-363537" algn="l" rtl="0">
              <a:spcBef>
                <a:spcPts val="1200"/>
              </a:spcBef>
              <a:spcAft>
                <a:spcPts val="0"/>
              </a:spcAft>
              <a:buClr>
                <a:schemeClr val="bg1">
                  <a:lumMod val="50000"/>
                </a:schemeClr>
              </a:buClr>
              <a:buSzPct val="100000"/>
              <a:buFont typeface="Arial" panose="020B0604020202020204" pitchFamily="34" charset="0"/>
              <a:buChar char="•"/>
            </a:pPr>
            <a:r>
              <a:rPr lang="en" dirty="0">
                <a:solidFill>
                  <a:schemeClr val="bg1">
                    <a:lumMod val="50000"/>
                  </a:schemeClr>
                </a:solidFill>
              </a:rPr>
              <a:t>What are possible ways methane ice worms could obtain energy and organic compounds from the methane hydrate?</a:t>
            </a:r>
            <a:endParaRPr dirty="0">
              <a:solidFill>
                <a:schemeClr val="bg1">
                  <a:lumMod val="50000"/>
                </a:schemeClr>
              </a:solidFill>
            </a:endParaRPr>
          </a:p>
        </p:txBody>
      </p:sp>
      <p:sp>
        <p:nvSpPr>
          <p:cNvPr id="4" name="Google Shape;83;g208e1b15a5c_0_50">
            <a:extLst>
              <a:ext uri="{FF2B5EF4-FFF2-40B4-BE49-F238E27FC236}">
                <a16:creationId xmlns:a16="http://schemas.microsoft.com/office/drawing/2014/main" id="{0C97E207-2AB2-4B77-BB03-1AAE5D0B39BE}"/>
              </a:ext>
            </a:extLst>
          </p:cNvPr>
          <p:cNvSpPr txBox="1"/>
          <p:nvPr/>
        </p:nvSpPr>
        <p:spPr>
          <a:xfrm>
            <a:off x="1430517" y="340330"/>
            <a:ext cx="7350300" cy="497260"/>
          </a:xfrm>
          <a:prstGeom prst="rect">
            <a:avLst/>
          </a:prstGeom>
          <a:noFill/>
          <a:ln>
            <a:noFill/>
          </a:ln>
        </p:spPr>
        <p:txBody>
          <a:bodyPr spcFirstLastPara="1" wrap="square" lIns="91425" tIns="91425" rIns="91425" bIns="91425" anchor="t" anchorCtr="0">
            <a:normAutofit lnSpcReduction="10000"/>
          </a:bodyPr>
          <a:lstStyle/>
          <a:p>
            <a:pPr marL="0" marR="0" lvl="0" indent="0" algn="l" rtl="0">
              <a:lnSpc>
                <a:spcPct val="100000"/>
              </a:lnSpc>
              <a:spcBef>
                <a:spcPts val="0"/>
              </a:spcBef>
              <a:spcAft>
                <a:spcPts val="0"/>
              </a:spcAft>
              <a:buClr>
                <a:schemeClr val="accent1"/>
              </a:buClr>
              <a:buSzPts val="2800"/>
              <a:buFont typeface="Merriweather"/>
              <a:buNone/>
            </a:pPr>
            <a:r>
              <a:rPr lang="en-US" sz="2200" b="1" i="0" u="none" strike="noStrike" cap="none" dirty="0">
                <a:solidFill>
                  <a:srgbClr val="00A0DC"/>
                </a:solidFill>
                <a:latin typeface="Roboto"/>
                <a:ea typeface="Roboto"/>
                <a:cs typeface="Roboto"/>
                <a:sym typeface="Roboto"/>
              </a:rPr>
              <a:t>Investigate: Think abou</a:t>
            </a:r>
            <a:r>
              <a:rPr lang="en-US" sz="2200" b="1" dirty="0">
                <a:solidFill>
                  <a:srgbClr val="00A0DC"/>
                </a:solidFill>
                <a:latin typeface="Roboto"/>
                <a:ea typeface="Roboto"/>
                <a:cs typeface="Roboto"/>
                <a:sym typeface="Roboto"/>
              </a:rPr>
              <a:t>t it!</a:t>
            </a:r>
            <a:endParaRPr sz="1400" b="0" i="0" u="none" strike="noStrike" cap="none" dirty="0">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7">
                                            <p:txEl>
                                              <p:pRg st="0" end="0"/>
                                            </p:txEl>
                                          </p:spTgt>
                                        </p:tgtEl>
                                        <p:attrNameLst>
                                          <p:attrName>style.visibility</p:attrName>
                                        </p:attrNameLst>
                                      </p:cBhvr>
                                      <p:to>
                                        <p:strVal val="visible"/>
                                      </p:to>
                                    </p:set>
                                    <p:animEffect transition="in" filter="fade">
                                      <p:cBhvr>
                                        <p:cTn id="7" dur="1"/>
                                        <p:tgtEl>
                                          <p:spTgt spid="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7">
                                            <p:txEl>
                                              <p:pRg st="2" end="2"/>
                                            </p:txEl>
                                          </p:spTgt>
                                        </p:tgtEl>
                                        <p:attrNameLst>
                                          <p:attrName>style.visibility</p:attrName>
                                        </p:attrNameLst>
                                      </p:cBhvr>
                                      <p:to>
                                        <p:strVal val="visible"/>
                                      </p:to>
                                    </p:set>
                                    <p:animEffect transition="in" filter="fade">
                                      <p:cBhvr>
                                        <p:cTn id="12" dur="1"/>
                                        <p:tgtEl>
                                          <p:spTgt spid="8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7">
                                            <p:txEl>
                                              <p:pRg st="4" end="4"/>
                                            </p:txEl>
                                          </p:spTgt>
                                        </p:tgtEl>
                                        <p:attrNameLst>
                                          <p:attrName>style.visibility</p:attrName>
                                        </p:attrNameLst>
                                      </p:cBhvr>
                                      <p:to>
                                        <p:strVal val="visible"/>
                                      </p:to>
                                    </p:set>
                                    <p:animEffect transition="in" filter="fade">
                                      <p:cBhvr>
                                        <p:cTn id="17" dur="1"/>
                                        <p:tgtEl>
                                          <p:spTgt spid="8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cxnSp>
        <p:nvCxnSpPr>
          <p:cNvPr id="95" name="Google Shape;95;p19"/>
          <p:cNvCxnSpPr>
            <a:endCxn id="96" idx="3"/>
          </p:cNvCxnSpPr>
          <p:nvPr/>
        </p:nvCxnSpPr>
        <p:spPr>
          <a:xfrm flipH="1">
            <a:off x="1310925" y="1390538"/>
            <a:ext cx="1118100" cy="615900"/>
          </a:xfrm>
          <a:prstGeom prst="straightConnector1">
            <a:avLst/>
          </a:prstGeom>
          <a:noFill/>
          <a:ln w="28575" cap="flat" cmpd="sng">
            <a:solidFill>
              <a:schemeClr val="dk2"/>
            </a:solidFill>
            <a:prstDash val="solid"/>
            <a:round/>
            <a:headEnd type="none" w="med" len="med"/>
            <a:tailEnd type="none" w="med" len="med"/>
          </a:ln>
        </p:spPr>
      </p:cxnSp>
      <p:cxnSp>
        <p:nvCxnSpPr>
          <p:cNvPr id="97" name="Google Shape;97;p19"/>
          <p:cNvCxnSpPr>
            <a:endCxn id="96" idx="3"/>
          </p:cNvCxnSpPr>
          <p:nvPr/>
        </p:nvCxnSpPr>
        <p:spPr>
          <a:xfrm rot="10800000">
            <a:off x="1310925" y="2006438"/>
            <a:ext cx="1108200" cy="1317600"/>
          </a:xfrm>
          <a:prstGeom prst="straightConnector1">
            <a:avLst/>
          </a:prstGeom>
          <a:noFill/>
          <a:ln w="28575" cap="flat" cmpd="sng">
            <a:solidFill>
              <a:schemeClr val="dk2"/>
            </a:solidFill>
            <a:prstDash val="solid"/>
            <a:round/>
            <a:headEnd type="none" w="med" len="med"/>
            <a:tailEnd type="none" w="med" len="med"/>
          </a:ln>
        </p:spPr>
      </p:cxnSp>
      <p:sp>
        <p:nvSpPr>
          <p:cNvPr id="96" name="Google Shape;96;p19"/>
          <p:cNvSpPr txBox="1"/>
          <p:nvPr/>
        </p:nvSpPr>
        <p:spPr>
          <a:xfrm>
            <a:off x="238125" y="1590788"/>
            <a:ext cx="10728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dirty="0"/>
              <a:t>2 potential sources of energy </a:t>
            </a:r>
            <a:endParaRPr dirty="0"/>
          </a:p>
        </p:txBody>
      </p:sp>
      <p:sp>
        <p:nvSpPr>
          <p:cNvPr id="98" name="Google Shape;98;p19"/>
          <p:cNvSpPr txBox="1"/>
          <p:nvPr/>
        </p:nvSpPr>
        <p:spPr>
          <a:xfrm>
            <a:off x="231125" y="3585300"/>
            <a:ext cx="2145600" cy="1046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dirty="0"/>
              <a:t>3 potential ways ice worms can obtain organic compounds and energy</a:t>
            </a:r>
            <a:endParaRPr dirty="0"/>
          </a:p>
        </p:txBody>
      </p:sp>
      <p:sp>
        <p:nvSpPr>
          <p:cNvPr id="2" name="Google Shape;83;g208e1b15a5c_0_50">
            <a:extLst>
              <a:ext uri="{FF2B5EF4-FFF2-40B4-BE49-F238E27FC236}">
                <a16:creationId xmlns:a16="http://schemas.microsoft.com/office/drawing/2014/main" id="{B65EE4D7-4846-CC84-5D9F-C27E277BDD87}"/>
              </a:ext>
            </a:extLst>
          </p:cNvPr>
          <p:cNvSpPr txBox="1"/>
          <p:nvPr/>
        </p:nvSpPr>
        <p:spPr>
          <a:xfrm>
            <a:off x="1430517" y="340330"/>
            <a:ext cx="7350300" cy="497260"/>
          </a:xfrm>
          <a:prstGeom prst="rect">
            <a:avLst/>
          </a:prstGeom>
          <a:noFill/>
          <a:ln>
            <a:noFill/>
          </a:ln>
        </p:spPr>
        <p:txBody>
          <a:bodyPr spcFirstLastPara="1" wrap="square" lIns="91425" tIns="91425" rIns="91425" bIns="91425" anchor="t" anchorCtr="0">
            <a:normAutofit lnSpcReduction="10000"/>
          </a:bodyPr>
          <a:lstStyle/>
          <a:p>
            <a:pPr marL="0" marR="0" lvl="0" indent="0" algn="l" rtl="0">
              <a:lnSpc>
                <a:spcPct val="100000"/>
              </a:lnSpc>
              <a:spcBef>
                <a:spcPts val="0"/>
              </a:spcBef>
              <a:spcAft>
                <a:spcPts val="0"/>
              </a:spcAft>
              <a:buClr>
                <a:schemeClr val="accent1"/>
              </a:buClr>
              <a:buSzPts val="2800"/>
              <a:buFont typeface="Merriweather"/>
              <a:buNone/>
            </a:pPr>
            <a:r>
              <a:rPr lang="en-US" sz="2200" b="1" i="0" u="none" strike="noStrike" cap="none" dirty="0">
                <a:solidFill>
                  <a:srgbClr val="00A0DC"/>
                </a:solidFill>
                <a:latin typeface="Roboto"/>
                <a:ea typeface="Roboto"/>
                <a:cs typeface="Roboto"/>
                <a:sym typeface="Roboto"/>
              </a:rPr>
              <a:t>Investigate: Methane Ice Worm Hypotheses</a:t>
            </a:r>
            <a:endParaRPr sz="1400" b="0" i="0" u="none" strike="noStrike" cap="none" dirty="0">
              <a:solidFill>
                <a:srgbClr val="000000"/>
              </a:solidFill>
              <a:latin typeface="Arial"/>
              <a:ea typeface="Arial"/>
              <a:cs typeface="Arial"/>
              <a:sym typeface="Arial"/>
            </a:endParaRPr>
          </a:p>
        </p:txBody>
      </p:sp>
      <p:graphicFrame>
        <p:nvGraphicFramePr>
          <p:cNvPr id="3" name="Table 2"/>
          <p:cNvGraphicFramePr>
            <a:graphicFrameLocks noGrp="1"/>
          </p:cNvGraphicFramePr>
          <p:nvPr>
            <p:extLst>
              <p:ext uri="{D42A27DB-BD31-4B8C-83A1-F6EECF244321}">
                <p14:modId xmlns:p14="http://schemas.microsoft.com/office/powerpoint/2010/main" val="2571052253"/>
              </p:ext>
            </p:extLst>
          </p:nvPr>
        </p:nvGraphicFramePr>
        <p:xfrm>
          <a:off x="2437443" y="1239981"/>
          <a:ext cx="6343374" cy="1439111"/>
        </p:xfrm>
        <a:graphic>
          <a:graphicData uri="http://schemas.openxmlformats.org/drawingml/2006/table">
            <a:tbl>
              <a:tblPr firstRow="1" bandRow="1">
                <a:tableStyleId>{00A15C55-8517-42AA-B614-E9B94910E393}</a:tableStyleId>
              </a:tblPr>
              <a:tblGrid>
                <a:gridCol w="6343374">
                  <a:extLst>
                    <a:ext uri="{9D8B030D-6E8A-4147-A177-3AD203B41FA5}">
                      <a16:colId xmlns:a16="http://schemas.microsoft.com/office/drawing/2014/main" val="527238042"/>
                    </a:ext>
                  </a:extLst>
                </a:gridCol>
              </a:tblGrid>
              <a:tr h="326591">
                <a:tc>
                  <a:txBody>
                    <a:bodyPr/>
                    <a:lstStyle/>
                    <a:p>
                      <a:r>
                        <a:rPr lang="en-US" dirty="0">
                          <a:solidFill>
                            <a:schemeClr val="tx1"/>
                          </a:solidFill>
                          <a:latin typeface="+mj-lt"/>
                          <a:ea typeface="Roboto" panose="02000000000000000000" pitchFamily="2" charset="0"/>
                        </a:rPr>
                        <a:t>Methane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8A53B"/>
                    </a:solidFill>
                  </a:tcPr>
                </a:tc>
                <a:extLst>
                  <a:ext uri="{0D108BD9-81ED-4DB2-BD59-A6C34878D82A}">
                    <a16:rowId xmlns:a16="http://schemas.microsoft.com/office/drawing/2014/main" val="2785248002"/>
                  </a:ext>
                </a:extLst>
              </a:tr>
              <a:tr h="370840">
                <a:tc>
                  <a:txBody>
                    <a:bodyPr/>
                    <a:lstStyle/>
                    <a:p>
                      <a:r>
                        <a:rPr lang="en-US" sz="1200" dirty="0">
                          <a:solidFill>
                            <a:schemeClr val="tx1"/>
                          </a:solidFill>
                          <a:latin typeface="+mj-lt"/>
                          <a:ea typeface="Roboto" panose="02000000000000000000" pitchFamily="2" charset="0"/>
                        </a:rPr>
                        <a:t>1) The worms metabolize</a:t>
                      </a:r>
                      <a:r>
                        <a:rPr lang="en-US" sz="1200" baseline="0" dirty="0">
                          <a:solidFill>
                            <a:schemeClr val="tx1"/>
                          </a:solidFill>
                          <a:latin typeface="+mj-lt"/>
                          <a:ea typeface="Roboto" panose="02000000000000000000" pitchFamily="2" charset="0"/>
                        </a:rPr>
                        <a:t> methane directly.</a:t>
                      </a:r>
                      <a:endParaRPr lang="en-US" sz="1200" dirty="0">
                        <a:solidFill>
                          <a:schemeClr val="tx1"/>
                        </a:solidFill>
                        <a:latin typeface="+mj-lt"/>
                        <a:ea typeface="Roboto"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DE9CD"/>
                    </a:solidFill>
                  </a:tcPr>
                </a:tc>
                <a:extLst>
                  <a:ext uri="{0D108BD9-81ED-4DB2-BD59-A6C34878D82A}">
                    <a16:rowId xmlns:a16="http://schemas.microsoft.com/office/drawing/2014/main" val="1882482914"/>
                  </a:ext>
                </a:extLst>
              </a:tr>
              <a:tr h="370840">
                <a:tc>
                  <a:txBody>
                    <a:bodyPr/>
                    <a:lstStyle/>
                    <a:p>
                      <a:r>
                        <a:rPr lang="en-US" sz="1200" dirty="0">
                          <a:solidFill>
                            <a:schemeClr val="tx1"/>
                          </a:solidFill>
                          <a:latin typeface="+mj-lt"/>
                          <a:ea typeface="Roboto" panose="02000000000000000000" pitchFamily="2" charset="0"/>
                        </a:rPr>
                        <a:t>2) The worms</a:t>
                      </a:r>
                      <a:r>
                        <a:rPr lang="en-US" sz="1200" baseline="0" dirty="0">
                          <a:solidFill>
                            <a:schemeClr val="tx1"/>
                          </a:solidFill>
                          <a:latin typeface="+mj-lt"/>
                          <a:ea typeface="Roboto" panose="02000000000000000000" pitchFamily="2" charset="0"/>
                        </a:rPr>
                        <a:t> consume bacteria that metabolize methane.</a:t>
                      </a:r>
                      <a:endParaRPr lang="en-US" sz="1200" dirty="0">
                        <a:solidFill>
                          <a:schemeClr val="tx1"/>
                        </a:solidFill>
                        <a:latin typeface="+mj-lt"/>
                        <a:ea typeface="Roboto"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DE9CD"/>
                    </a:solidFill>
                  </a:tcPr>
                </a:tc>
                <a:extLst>
                  <a:ext uri="{0D108BD9-81ED-4DB2-BD59-A6C34878D82A}">
                    <a16:rowId xmlns:a16="http://schemas.microsoft.com/office/drawing/2014/main" val="90655054"/>
                  </a:ext>
                </a:extLst>
              </a:tr>
              <a:tr h="370840">
                <a:tc>
                  <a:txBody>
                    <a:bodyPr/>
                    <a:lstStyle/>
                    <a:p>
                      <a:r>
                        <a:rPr lang="en-US" sz="1200" dirty="0">
                          <a:solidFill>
                            <a:schemeClr val="tx1"/>
                          </a:solidFill>
                          <a:latin typeface="+mj-lt"/>
                          <a:ea typeface="Roboto" panose="02000000000000000000" pitchFamily="2" charset="0"/>
                        </a:rPr>
                        <a:t>3) The worms</a:t>
                      </a:r>
                      <a:r>
                        <a:rPr lang="en-US" sz="1200" baseline="0" dirty="0">
                          <a:solidFill>
                            <a:schemeClr val="tx1"/>
                          </a:solidFill>
                          <a:latin typeface="+mj-lt"/>
                          <a:ea typeface="Roboto" panose="02000000000000000000" pitchFamily="2" charset="0"/>
                        </a:rPr>
                        <a:t> rely on symbiotic bacteria that metabolize methane.</a:t>
                      </a:r>
                      <a:endParaRPr lang="en-US" sz="1200" dirty="0">
                        <a:solidFill>
                          <a:schemeClr val="tx1"/>
                        </a:solidFill>
                        <a:latin typeface="+mj-lt"/>
                        <a:ea typeface="Roboto"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DE9CD"/>
                    </a:solidFill>
                  </a:tcPr>
                </a:tc>
                <a:extLst>
                  <a:ext uri="{0D108BD9-81ED-4DB2-BD59-A6C34878D82A}">
                    <a16:rowId xmlns:a16="http://schemas.microsoft.com/office/drawing/2014/main" val="3890006370"/>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1762612424"/>
              </p:ext>
            </p:extLst>
          </p:nvPr>
        </p:nvGraphicFramePr>
        <p:xfrm>
          <a:off x="2429025" y="3159627"/>
          <a:ext cx="6343374" cy="1439111"/>
        </p:xfrm>
        <a:graphic>
          <a:graphicData uri="http://schemas.openxmlformats.org/drawingml/2006/table">
            <a:tbl>
              <a:tblPr firstRow="1" bandRow="1">
                <a:tableStyleId>{00A15C55-8517-42AA-B614-E9B94910E393}</a:tableStyleId>
              </a:tblPr>
              <a:tblGrid>
                <a:gridCol w="6343374">
                  <a:extLst>
                    <a:ext uri="{9D8B030D-6E8A-4147-A177-3AD203B41FA5}">
                      <a16:colId xmlns:a16="http://schemas.microsoft.com/office/drawing/2014/main" val="527238042"/>
                    </a:ext>
                  </a:extLst>
                </a:gridCol>
              </a:tblGrid>
              <a:tr h="326591">
                <a:tc>
                  <a:txBody>
                    <a:bodyPr/>
                    <a:lstStyle/>
                    <a:p>
                      <a:r>
                        <a:rPr lang="en-US" dirty="0">
                          <a:solidFill>
                            <a:schemeClr val="tx1"/>
                          </a:solidFill>
                          <a:latin typeface="+mj-lt"/>
                          <a:ea typeface="Roboto" panose="02000000000000000000" pitchFamily="2" charset="0"/>
                        </a:rPr>
                        <a:t>Hydrogen sulfide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1A1DD"/>
                    </a:solidFill>
                  </a:tcPr>
                </a:tc>
                <a:extLst>
                  <a:ext uri="{0D108BD9-81ED-4DB2-BD59-A6C34878D82A}">
                    <a16:rowId xmlns:a16="http://schemas.microsoft.com/office/drawing/2014/main" val="2785248002"/>
                  </a:ext>
                </a:extLst>
              </a:tr>
              <a:tr h="370840">
                <a:tc>
                  <a:txBody>
                    <a:bodyPr/>
                    <a:lstStyle/>
                    <a:p>
                      <a:r>
                        <a:rPr lang="en-US" sz="1200" dirty="0">
                          <a:solidFill>
                            <a:schemeClr val="tx1"/>
                          </a:solidFill>
                          <a:latin typeface="+mj-lt"/>
                          <a:ea typeface="Roboto" panose="02000000000000000000" pitchFamily="2" charset="0"/>
                        </a:rPr>
                        <a:t>4) The worms metabolize hydrogen sulfide directly.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7E1F5"/>
                    </a:solidFill>
                  </a:tcPr>
                </a:tc>
                <a:extLst>
                  <a:ext uri="{0D108BD9-81ED-4DB2-BD59-A6C34878D82A}">
                    <a16:rowId xmlns:a16="http://schemas.microsoft.com/office/drawing/2014/main" val="1882482914"/>
                  </a:ext>
                </a:extLst>
              </a:tr>
              <a:tr h="370840">
                <a:tc>
                  <a:txBody>
                    <a:bodyPr/>
                    <a:lstStyle/>
                    <a:p>
                      <a:r>
                        <a:rPr lang="en-US" sz="1200" dirty="0">
                          <a:solidFill>
                            <a:schemeClr val="tx1"/>
                          </a:solidFill>
                          <a:latin typeface="+mj-lt"/>
                          <a:ea typeface="Roboto" panose="02000000000000000000" pitchFamily="2" charset="0"/>
                        </a:rPr>
                        <a:t>5) The worms consume bacteria</a:t>
                      </a:r>
                      <a:r>
                        <a:rPr lang="en-US" sz="1200" baseline="0" dirty="0">
                          <a:solidFill>
                            <a:schemeClr val="tx1"/>
                          </a:solidFill>
                          <a:latin typeface="+mj-lt"/>
                          <a:ea typeface="Roboto" panose="02000000000000000000" pitchFamily="2" charset="0"/>
                        </a:rPr>
                        <a:t> that metabolize hydrogen sulfide.</a:t>
                      </a:r>
                      <a:endParaRPr lang="en-US" sz="1200" dirty="0">
                        <a:solidFill>
                          <a:schemeClr val="tx1"/>
                        </a:solidFill>
                        <a:latin typeface="+mj-lt"/>
                        <a:ea typeface="Roboto"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7E1F5"/>
                    </a:solidFill>
                  </a:tcPr>
                </a:tc>
                <a:extLst>
                  <a:ext uri="{0D108BD9-81ED-4DB2-BD59-A6C34878D82A}">
                    <a16:rowId xmlns:a16="http://schemas.microsoft.com/office/drawing/2014/main" val="90655054"/>
                  </a:ext>
                </a:extLst>
              </a:tr>
              <a:tr h="370840">
                <a:tc>
                  <a:txBody>
                    <a:bodyPr/>
                    <a:lstStyle/>
                    <a:p>
                      <a:r>
                        <a:rPr lang="en-US" sz="1200" dirty="0">
                          <a:solidFill>
                            <a:schemeClr val="tx1"/>
                          </a:solidFill>
                          <a:latin typeface="+mj-lt"/>
                          <a:ea typeface="Roboto" panose="02000000000000000000" pitchFamily="2" charset="0"/>
                        </a:rPr>
                        <a:t>6) The worms rely on symbiotic bacteria that metabolize hydrogen</a:t>
                      </a:r>
                      <a:r>
                        <a:rPr lang="en-US" sz="1200" baseline="0" dirty="0">
                          <a:solidFill>
                            <a:schemeClr val="tx1"/>
                          </a:solidFill>
                          <a:latin typeface="+mj-lt"/>
                          <a:ea typeface="Roboto" panose="02000000000000000000" pitchFamily="2" charset="0"/>
                        </a:rPr>
                        <a:t> sulfide.</a:t>
                      </a:r>
                      <a:endParaRPr lang="en-US" sz="1200" dirty="0">
                        <a:solidFill>
                          <a:schemeClr val="tx1"/>
                        </a:solidFill>
                        <a:latin typeface="+mj-lt"/>
                        <a:ea typeface="Roboto"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7E1F5"/>
                    </a:solidFill>
                  </a:tcPr>
                </a:tc>
                <a:extLst>
                  <a:ext uri="{0D108BD9-81ED-4DB2-BD59-A6C34878D82A}">
                    <a16:rowId xmlns:a16="http://schemas.microsoft.com/office/drawing/2014/main" val="3890006370"/>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4" name="Google Shape;104;p20"/>
          <p:cNvSpPr txBox="1"/>
          <p:nvPr/>
        </p:nvSpPr>
        <p:spPr>
          <a:xfrm>
            <a:off x="6979758" y="1131431"/>
            <a:ext cx="10011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b="1" dirty="0">
                <a:solidFill>
                  <a:schemeClr val="bg1">
                    <a:lumMod val="50000"/>
                  </a:schemeClr>
                </a:solidFill>
              </a:rPr>
              <a:t>15 Cards</a:t>
            </a:r>
            <a:endParaRPr b="1" dirty="0">
              <a:solidFill>
                <a:schemeClr val="bg1">
                  <a:lumMod val="50000"/>
                </a:schemeClr>
              </a:solidFill>
            </a:endParaRPr>
          </a:p>
        </p:txBody>
      </p:sp>
      <p:sp>
        <p:nvSpPr>
          <p:cNvPr id="105" name="Google Shape;105;p20"/>
          <p:cNvSpPr txBox="1"/>
          <p:nvPr/>
        </p:nvSpPr>
        <p:spPr>
          <a:xfrm>
            <a:off x="4031415" y="1142168"/>
            <a:ext cx="10011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b="1" dirty="0">
                <a:solidFill>
                  <a:schemeClr val="bg1">
                    <a:lumMod val="50000"/>
                  </a:schemeClr>
                </a:solidFill>
              </a:rPr>
              <a:t>15 Cards</a:t>
            </a:r>
            <a:endParaRPr b="1" dirty="0">
              <a:solidFill>
                <a:schemeClr val="bg1">
                  <a:lumMod val="50000"/>
                </a:schemeClr>
              </a:solidFill>
            </a:endParaRPr>
          </a:p>
        </p:txBody>
      </p:sp>
      <p:sp>
        <p:nvSpPr>
          <p:cNvPr id="106" name="Google Shape;106;p20"/>
          <p:cNvSpPr txBox="1"/>
          <p:nvPr/>
        </p:nvSpPr>
        <p:spPr>
          <a:xfrm>
            <a:off x="1178317" y="1153118"/>
            <a:ext cx="10011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b="1" dirty="0">
                <a:solidFill>
                  <a:schemeClr val="bg1">
                    <a:lumMod val="50000"/>
                  </a:schemeClr>
                </a:solidFill>
              </a:rPr>
              <a:t>2 Cards</a:t>
            </a:r>
            <a:endParaRPr b="1" dirty="0">
              <a:solidFill>
                <a:schemeClr val="bg1">
                  <a:lumMod val="50000"/>
                </a:schemeClr>
              </a:solidFill>
            </a:endParaRPr>
          </a:p>
        </p:txBody>
      </p:sp>
      <p:pic>
        <p:nvPicPr>
          <p:cNvPr id="107" name="Google Shape;107;p20" descr="Evidence card"/>
          <p:cNvPicPr preferRelativeResize="0"/>
          <p:nvPr/>
        </p:nvPicPr>
        <p:blipFill rotWithShape="1">
          <a:blip r:embed="rId3">
            <a:alphaModFix/>
          </a:blip>
          <a:srcRect t="1613"/>
          <a:stretch/>
        </p:blipFill>
        <p:spPr>
          <a:xfrm>
            <a:off x="3348212" y="1458373"/>
            <a:ext cx="2367507" cy="3002823"/>
          </a:xfrm>
          <a:prstGeom prst="rect">
            <a:avLst/>
          </a:prstGeom>
          <a:noFill/>
          <a:ln>
            <a:noFill/>
          </a:ln>
        </p:spPr>
      </p:pic>
      <p:pic>
        <p:nvPicPr>
          <p:cNvPr id="108" name="Google Shape;108;p20" descr="Understanding the Evidence card"/>
          <p:cNvPicPr preferRelativeResize="0"/>
          <p:nvPr/>
        </p:nvPicPr>
        <p:blipFill rotWithShape="1">
          <a:blip r:embed="rId4">
            <a:alphaModFix/>
          </a:blip>
          <a:srcRect t="2066"/>
          <a:stretch/>
        </p:blipFill>
        <p:spPr>
          <a:xfrm>
            <a:off x="495113" y="1470861"/>
            <a:ext cx="2367508" cy="2988797"/>
          </a:xfrm>
          <a:prstGeom prst="rect">
            <a:avLst/>
          </a:prstGeom>
          <a:noFill/>
          <a:ln>
            <a:noFill/>
          </a:ln>
        </p:spPr>
      </p:pic>
      <p:pic>
        <p:nvPicPr>
          <p:cNvPr id="109" name="Google Shape;109;p20" descr="Reasoning card"/>
          <p:cNvPicPr preferRelativeResize="0"/>
          <p:nvPr/>
        </p:nvPicPr>
        <p:blipFill>
          <a:blip r:embed="rId5">
            <a:alphaModFix/>
          </a:blip>
          <a:stretch>
            <a:fillRect/>
          </a:stretch>
        </p:blipFill>
        <p:spPr>
          <a:xfrm>
            <a:off x="6311730" y="1436670"/>
            <a:ext cx="2337157" cy="2988793"/>
          </a:xfrm>
          <a:prstGeom prst="rect">
            <a:avLst/>
          </a:prstGeom>
          <a:noFill/>
          <a:ln>
            <a:noFill/>
          </a:ln>
        </p:spPr>
      </p:pic>
      <p:sp>
        <p:nvSpPr>
          <p:cNvPr id="110" name="Google Shape;110;p20"/>
          <p:cNvSpPr txBox="1"/>
          <p:nvPr/>
        </p:nvSpPr>
        <p:spPr>
          <a:xfrm>
            <a:off x="548641" y="4433868"/>
            <a:ext cx="8437354" cy="361607"/>
          </a:xfrm>
          <a:prstGeom prst="rect">
            <a:avLst/>
          </a:prstGeom>
          <a:noFill/>
          <a:ln>
            <a:noFill/>
          </a:ln>
        </p:spPr>
        <p:txBody>
          <a:bodyPr spcFirstLastPara="1" wrap="square" lIns="91425" tIns="91425" rIns="91425" bIns="91425" anchor="t" anchorCtr="0">
            <a:spAutoFit/>
          </a:bodyPr>
          <a:lstStyle/>
          <a:p>
            <a:pPr marL="0" lvl="0" indent="0" rtl="0">
              <a:spcBef>
                <a:spcPts val="0"/>
              </a:spcBef>
              <a:spcAft>
                <a:spcPts val="0"/>
              </a:spcAft>
              <a:buNone/>
            </a:pPr>
            <a:r>
              <a:rPr lang="en" sz="1150" b="1" dirty="0">
                <a:solidFill>
                  <a:schemeClr val="bg1">
                    <a:lumMod val="50000"/>
                  </a:schemeClr>
                </a:solidFill>
              </a:rPr>
              <a:t>               Sort/Match	                    Select Best Evidence and Reasoning                 Determine Best Hypothesis</a:t>
            </a:r>
            <a:endParaRPr sz="1150" b="1" dirty="0">
              <a:solidFill>
                <a:schemeClr val="bg1">
                  <a:lumMod val="50000"/>
                </a:schemeClr>
              </a:solidFill>
            </a:endParaRPr>
          </a:p>
        </p:txBody>
      </p:sp>
      <p:cxnSp>
        <p:nvCxnSpPr>
          <p:cNvPr id="111" name="Google Shape;111;p20"/>
          <p:cNvCxnSpPr>
            <a:cxnSpLocks/>
          </p:cNvCxnSpPr>
          <p:nvPr/>
        </p:nvCxnSpPr>
        <p:spPr>
          <a:xfrm>
            <a:off x="2050473" y="4621650"/>
            <a:ext cx="1208449" cy="0"/>
          </a:xfrm>
          <a:prstGeom prst="straightConnector1">
            <a:avLst/>
          </a:prstGeom>
          <a:noFill/>
          <a:ln w="28575" cap="flat" cmpd="sng">
            <a:solidFill>
              <a:srgbClr val="FFC000"/>
            </a:solidFill>
            <a:prstDash val="solid"/>
            <a:round/>
            <a:headEnd type="none" w="med" len="med"/>
            <a:tailEnd type="triangle" w="med" len="med"/>
          </a:ln>
        </p:spPr>
      </p:cxnSp>
      <p:sp>
        <p:nvSpPr>
          <p:cNvPr id="3" name="Google Shape;83;g208e1b15a5c_0_50">
            <a:extLst>
              <a:ext uri="{FF2B5EF4-FFF2-40B4-BE49-F238E27FC236}">
                <a16:creationId xmlns:a16="http://schemas.microsoft.com/office/drawing/2014/main" id="{4154BCBB-9D0B-0881-64CB-8BD89863D8E8}"/>
              </a:ext>
            </a:extLst>
          </p:cNvPr>
          <p:cNvSpPr txBox="1"/>
          <p:nvPr/>
        </p:nvSpPr>
        <p:spPr>
          <a:xfrm>
            <a:off x="1430517" y="340330"/>
            <a:ext cx="7350300" cy="497260"/>
          </a:xfrm>
          <a:prstGeom prst="rect">
            <a:avLst/>
          </a:prstGeom>
          <a:noFill/>
          <a:ln>
            <a:noFill/>
          </a:ln>
        </p:spPr>
        <p:txBody>
          <a:bodyPr spcFirstLastPara="1" wrap="square" lIns="91425" tIns="91425" rIns="91425" bIns="91425" anchor="t" anchorCtr="0">
            <a:normAutofit lnSpcReduction="10000"/>
          </a:bodyPr>
          <a:lstStyle/>
          <a:p>
            <a:pPr marL="0" marR="0" lvl="0" indent="0" algn="l" rtl="0">
              <a:lnSpc>
                <a:spcPct val="100000"/>
              </a:lnSpc>
              <a:spcBef>
                <a:spcPts val="0"/>
              </a:spcBef>
              <a:spcAft>
                <a:spcPts val="0"/>
              </a:spcAft>
              <a:buClr>
                <a:schemeClr val="accent1"/>
              </a:buClr>
              <a:buSzPts val="2800"/>
              <a:buFont typeface="Merriweather"/>
              <a:buNone/>
            </a:pPr>
            <a:r>
              <a:rPr lang="en-US" sz="2200" b="1" i="0" u="none" strike="noStrike" cap="none" dirty="0">
                <a:solidFill>
                  <a:srgbClr val="00A0DC"/>
                </a:solidFill>
                <a:latin typeface="Roboto"/>
                <a:ea typeface="Roboto"/>
                <a:cs typeface="Roboto"/>
                <a:sym typeface="Roboto"/>
              </a:rPr>
              <a:t>Investigate: Card Sort - Sample Match Below </a:t>
            </a:r>
            <a:endParaRPr sz="1400" b="0" i="0" u="none" strike="noStrike" cap="none" dirty="0">
              <a:solidFill>
                <a:srgbClr val="000000"/>
              </a:solidFill>
              <a:latin typeface="Arial"/>
              <a:ea typeface="Arial"/>
              <a:cs typeface="Arial"/>
              <a:sym typeface="Arial"/>
            </a:endParaRPr>
          </a:p>
        </p:txBody>
      </p:sp>
      <p:cxnSp>
        <p:nvCxnSpPr>
          <p:cNvPr id="7" name="Google Shape;111;p20">
            <a:extLst>
              <a:ext uri="{FF2B5EF4-FFF2-40B4-BE49-F238E27FC236}">
                <a16:creationId xmlns:a16="http://schemas.microsoft.com/office/drawing/2014/main" id="{D0AD5889-31F0-87B7-42C1-B67475495A1E}"/>
              </a:ext>
            </a:extLst>
          </p:cNvPr>
          <p:cNvCxnSpPr>
            <a:cxnSpLocks/>
          </p:cNvCxnSpPr>
          <p:nvPr/>
        </p:nvCxnSpPr>
        <p:spPr>
          <a:xfrm>
            <a:off x="5892474" y="4621650"/>
            <a:ext cx="612236" cy="0"/>
          </a:xfrm>
          <a:prstGeom prst="straightConnector1">
            <a:avLst/>
          </a:prstGeom>
          <a:noFill/>
          <a:ln w="28575" cap="flat" cmpd="sng">
            <a:solidFill>
              <a:srgbClr val="00A0DC"/>
            </a:solidFill>
            <a:prstDash val="solid"/>
            <a:round/>
            <a:headEnd type="none" w="med" len="med"/>
            <a:tailEnd type="triangle" w="med" len="med"/>
          </a:ln>
        </p:spPr>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8" name="Google Shape;118;p21"/>
          <p:cNvSpPr txBox="1">
            <a:spLocks noGrp="1"/>
          </p:cNvSpPr>
          <p:nvPr>
            <p:ph type="body" idx="1"/>
          </p:nvPr>
        </p:nvSpPr>
        <p:spPr>
          <a:xfrm>
            <a:off x="231233" y="1266442"/>
            <a:ext cx="8520600" cy="3495753"/>
          </a:xfrm>
          <a:prstGeom prst="rect">
            <a:avLst/>
          </a:prstGeom>
        </p:spPr>
        <p:txBody>
          <a:bodyPr spcFirstLastPara="1" wrap="square" lIns="91425" tIns="91425" rIns="91425" bIns="91425" anchor="t" anchorCtr="0">
            <a:noAutofit/>
          </a:bodyPr>
          <a:lstStyle/>
          <a:p>
            <a:pPr lvl="0" algn="l" rtl="0">
              <a:spcBef>
                <a:spcPts val="0"/>
              </a:spcBef>
              <a:spcAft>
                <a:spcPts val="0"/>
              </a:spcAft>
              <a:buClr>
                <a:schemeClr val="bg1">
                  <a:lumMod val="50000"/>
                </a:schemeClr>
              </a:buClr>
              <a:buSzPts val="1800"/>
              <a:buFont typeface="Arial" panose="020B0604020202020204" pitchFamily="34" charset="0"/>
              <a:buChar char="•"/>
            </a:pPr>
            <a:r>
              <a:rPr lang="en" sz="1600" dirty="0">
                <a:solidFill>
                  <a:schemeClr val="bg1">
                    <a:lumMod val="50000"/>
                  </a:schemeClr>
                </a:solidFill>
              </a:rPr>
              <a:t>Are there any hypotheses that can be eliminated based on the class consensus?</a:t>
            </a:r>
          </a:p>
          <a:p>
            <a:pPr lvl="0" algn="l" rtl="0">
              <a:spcBef>
                <a:spcPts val="0"/>
              </a:spcBef>
              <a:spcAft>
                <a:spcPts val="0"/>
              </a:spcAft>
              <a:buClr>
                <a:schemeClr val="bg1">
                  <a:lumMod val="50000"/>
                </a:schemeClr>
              </a:buClr>
              <a:buSzPts val="1800"/>
              <a:buFont typeface="Arial" panose="020B0604020202020204" pitchFamily="34" charset="0"/>
              <a:buChar char="•"/>
            </a:pPr>
            <a:endParaRPr sz="300" dirty="0">
              <a:solidFill>
                <a:schemeClr val="bg1">
                  <a:lumMod val="50000"/>
                </a:schemeClr>
              </a:solidFill>
            </a:endParaRPr>
          </a:p>
          <a:p>
            <a:pPr lvl="0" algn="l" rtl="0">
              <a:spcBef>
                <a:spcPts val="1200"/>
              </a:spcBef>
              <a:spcAft>
                <a:spcPts val="0"/>
              </a:spcAft>
              <a:buClr>
                <a:schemeClr val="bg1">
                  <a:lumMod val="50000"/>
                </a:schemeClr>
              </a:buClr>
              <a:buSzPts val="1800"/>
              <a:buFont typeface="Arial" panose="020B0604020202020204" pitchFamily="34" charset="0"/>
              <a:buChar char="•"/>
            </a:pPr>
            <a:r>
              <a:rPr lang="en" sz="1600" dirty="0">
                <a:solidFill>
                  <a:schemeClr val="bg1">
                    <a:lumMod val="50000"/>
                  </a:schemeClr>
                </a:solidFill>
              </a:rPr>
              <a:t>Did your group come to a consensus regarding any remaining hypotheses?</a:t>
            </a:r>
          </a:p>
          <a:p>
            <a:pPr lvl="0" algn="l" rtl="0">
              <a:spcBef>
                <a:spcPts val="1200"/>
              </a:spcBef>
              <a:spcAft>
                <a:spcPts val="0"/>
              </a:spcAft>
              <a:buClr>
                <a:schemeClr val="bg1">
                  <a:lumMod val="50000"/>
                </a:schemeClr>
              </a:buClr>
              <a:buSzPts val="1800"/>
              <a:buFont typeface="Arial" panose="020B0604020202020204" pitchFamily="34" charset="0"/>
              <a:buChar char="•"/>
            </a:pPr>
            <a:endParaRPr sz="300" dirty="0">
              <a:solidFill>
                <a:schemeClr val="bg1">
                  <a:lumMod val="50000"/>
                </a:schemeClr>
              </a:solidFill>
            </a:endParaRPr>
          </a:p>
          <a:p>
            <a:pPr lvl="0" algn="l" rtl="0">
              <a:spcBef>
                <a:spcPts val="1200"/>
              </a:spcBef>
              <a:spcAft>
                <a:spcPts val="0"/>
              </a:spcAft>
              <a:buClr>
                <a:schemeClr val="bg1">
                  <a:lumMod val="50000"/>
                </a:schemeClr>
              </a:buClr>
              <a:buSzPts val="1800"/>
              <a:buFont typeface="Arial" panose="020B0604020202020204" pitchFamily="34" charset="0"/>
              <a:buChar char="•"/>
            </a:pPr>
            <a:r>
              <a:rPr lang="en" sz="1600" dirty="0">
                <a:solidFill>
                  <a:schemeClr val="bg1">
                    <a:lumMod val="50000"/>
                  </a:schemeClr>
                </a:solidFill>
              </a:rPr>
              <a:t>Which pieces of evidence seem to be most important? Is there consensus within your group about this?</a:t>
            </a:r>
          </a:p>
          <a:p>
            <a:pPr lvl="0" algn="l" rtl="0">
              <a:spcBef>
                <a:spcPts val="1200"/>
              </a:spcBef>
              <a:spcAft>
                <a:spcPts val="0"/>
              </a:spcAft>
              <a:buClr>
                <a:schemeClr val="bg1">
                  <a:lumMod val="50000"/>
                </a:schemeClr>
              </a:buClr>
              <a:buSzPts val="1800"/>
              <a:buFont typeface="Arial" panose="020B0604020202020204" pitchFamily="34" charset="0"/>
              <a:buChar char="•"/>
            </a:pPr>
            <a:endParaRPr sz="300" dirty="0">
              <a:solidFill>
                <a:schemeClr val="bg1">
                  <a:lumMod val="50000"/>
                </a:schemeClr>
              </a:solidFill>
            </a:endParaRPr>
          </a:p>
          <a:p>
            <a:pPr lvl="0" algn="l" rtl="0">
              <a:spcBef>
                <a:spcPts val="1200"/>
              </a:spcBef>
              <a:spcAft>
                <a:spcPts val="0"/>
              </a:spcAft>
              <a:buClr>
                <a:schemeClr val="bg1">
                  <a:lumMod val="50000"/>
                </a:schemeClr>
              </a:buClr>
              <a:buSzPts val="1800"/>
              <a:buFont typeface="Arial" panose="020B0604020202020204" pitchFamily="34" charset="0"/>
              <a:buChar char="•"/>
            </a:pPr>
            <a:r>
              <a:rPr lang="en" sz="1600" dirty="0">
                <a:solidFill>
                  <a:schemeClr val="bg1">
                    <a:lumMod val="50000"/>
                  </a:schemeClr>
                </a:solidFill>
              </a:rPr>
              <a:t>What changes would you make to your initial argument after seeing the arguments from other group members?</a:t>
            </a:r>
          </a:p>
          <a:p>
            <a:pPr marL="114300" lvl="0" indent="0" algn="l" rtl="0">
              <a:spcBef>
                <a:spcPts val="1200"/>
              </a:spcBef>
              <a:spcAft>
                <a:spcPts val="0"/>
              </a:spcAft>
              <a:buClr>
                <a:schemeClr val="bg1">
                  <a:lumMod val="50000"/>
                </a:schemeClr>
              </a:buClr>
              <a:buSzPts val="1800"/>
              <a:buNone/>
            </a:pPr>
            <a:endParaRPr sz="300" dirty="0">
              <a:solidFill>
                <a:schemeClr val="bg1">
                  <a:lumMod val="50000"/>
                </a:schemeClr>
              </a:solidFill>
            </a:endParaRPr>
          </a:p>
          <a:p>
            <a:pPr lvl="0" algn="l" rtl="0">
              <a:spcBef>
                <a:spcPts val="0"/>
              </a:spcBef>
              <a:spcAft>
                <a:spcPts val="0"/>
              </a:spcAft>
              <a:buClr>
                <a:schemeClr val="bg1">
                  <a:lumMod val="50000"/>
                </a:schemeClr>
              </a:buClr>
              <a:buSzPts val="1800"/>
              <a:buFont typeface="Arial" panose="020B0604020202020204" pitchFamily="34" charset="0"/>
              <a:buChar char="•"/>
            </a:pPr>
            <a:r>
              <a:rPr lang="en" sz="1600" dirty="0">
                <a:solidFill>
                  <a:schemeClr val="bg1">
                    <a:lumMod val="50000"/>
                  </a:schemeClr>
                </a:solidFill>
              </a:rPr>
              <a:t>**Make sure your argument </a:t>
            </a:r>
            <a:r>
              <a:rPr lang="en" sz="1600" b="1" dirty="0">
                <a:solidFill>
                  <a:schemeClr val="bg1">
                    <a:lumMod val="50000"/>
                  </a:schemeClr>
                </a:solidFill>
              </a:rPr>
              <a:t>directly</a:t>
            </a:r>
            <a:r>
              <a:rPr lang="en" sz="1600" dirty="0">
                <a:solidFill>
                  <a:schemeClr val="bg1">
                    <a:lumMod val="50000"/>
                  </a:schemeClr>
                </a:solidFill>
              </a:rPr>
              <a:t> answers the question,</a:t>
            </a:r>
          </a:p>
          <a:p>
            <a:pPr marL="114300" lvl="0" indent="0" algn="l" rtl="0">
              <a:spcBef>
                <a:spcPts val="0"/>
              </a:spcBef>
              <a:spcAft>
                <a:spcPts val="0"/>
              </a:spcAft>
              <a:buClr>
                <a:schemeClr val="bg1">
                  <a:lumMod val="50000"/>
                </a:schemeClr>
              </a:buClr>
              <a:buSzPts val="1800"/>
              <a:buNone/>
            </a:pPr>
            <a:r>
              <a:rPr lang="en" sz="1600" dirty="0">
                <a:solidFill>
                  <a:schemeClr val="bg1">
                    <a:lumMod val="50000"/>
                  </a:schemeClr>
                </a:solidFill>
              </a:rPr>
              <a:t>	 “</a:t>
            </a:r>
            <a:r>
              <a:rPr lang="en" sz="1600" b="1" dirty="0">
                <a:solidFill>
                  <a:schemeClr val="bg1">
                    <a:lumMod val="50000"/>
                  </a:schemeClr>
                </a:solidFill>
              </a:rPr>
              <a:t>How do methane ice worms obtain their energy and nutrients</a:t>
            </a:r>
            <a:r>
              <a:rPr lang="en" sz="1600" dirty="0">
                <a:solidFill>
                  <a:schemeClr val="bg1">
                    <a:lumMod val="50000"/>
                  </a:schemeClr>
                </a:solidFill>
              </a:rPr>
              <a:t>?”</a:t>
            </a:r>
            <a:endParaRPr sz="1600" dirty="0">
              <a:solidFill>
                <a:schemeClr val="bg1">
                  <a:lumMod val="50000"/>
                </a:schemeClr>
              </a:solidFill>
            </a:endParaRPr>
          </a:p>
        </p:txBody>
      </p:sp>
      <p:sp>
        <p:nvSpPr>
          <p:cNvPr id="2" name="Google Shape;83;g208e1b15a5c_0_50">
            <a:extLst>
              <a:ext uri="{FF2B5EF4-FFF2-40B4-BE49-F238E27FC236}">
                <a16:creationId xmlns:a16="http://schemas.microsoft.com/office/drawing/2014/main" id="{D019C5FE-E96C-7924-BAE0-BD950AE303A9}"/>
              </a:ext>
            </a:extLst>
          </p:cNvPr>
          <p:cNvSpPr txBox="1"/>
          <p:nvPr/>
        </p:nvSpPr>
        <p:spPr>
          <a:xfrm>
            <a:off x="1430517" y="340330"/>
            <a:ext cx="7350300" cy="497260"/>
          </a:xfrm>
          <a:prstGeom prst="rect">
            <a:avLst/>
          </a:prstGeom>
          <a:noFill/>
          <a:ln>
            <a:noFill/>
          </a:ln>
        </p:spPr>
        <p:txBody>
          <a:bodyPr spcFirstLastPara="1" wrap="square" lIns="91425" tIns="91425" rIns="91425" bIns="91425" anchor="t" anchorCtr="0">
            <a:normAutofit lnSpcReduction="10000"/>
          </a:bodyPr>
          <a:lstStyle/>
          <a:p>
            <a:pPr marL="0" marR="0" lvl="0" indent="0" algn="l" rtl="0">
              <a:lnSpc>
                <a:spcPct val="100000"/>
              </a:lnSpc>
              <a:spcBef>
                <a:spcPts val="0"/>
              </a:spcBef>
              <a:spcAft>
                <a:spcPts val="0"/>
              </a:spcAft>
              <a:buClr>
                <a:schemeClr val="accent1"/>
              </a:buClr>
              <a:buSzPts val="2800"/>
              <a:buFont typeface="Merriweather"/>
              <a:buNone/>
            </a:pPr>
            <a:r>
              <a:rPr lang="en-US" sz="2200" b="1" i="0" u="none" strike="noStrike" cap="none" dirty="0">
                <a:solidFill>
                  <a:srgbClr val="00A0DC"/>
                </a:solidFill>
                <a:latin typeface="Roboto"/>
                <a:ea typeface="Roboto"/>
                <a:cs typeface="Roboto"/>
                <a:sym typeface="Roboto"/>
              </a:rPr>
              <a:t>Put the Pieces Together: Reflection</a:t>
            </a:r>
            <a:endParaRPr sz="1400" b="0" i="0" u="none" strike="noStrike" cap="none" dirty="0">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8">
                                            <p:txEl>
                                              <p:pRg st="0" end="0"/>
                                            </p:txEl>
                                          </p:spTgt>
                                        </p:tgtEl>
                                        <p:attrNameLst>
                                          <p:attrName>style.visibility</p:attrName>
                                        </p:attrNameLst>
                                      </p:cBhvr>
                                      <p:to>
                                        <p:strVal val="visible"/>
                                      </p:to>
                                    </p:set>
                                    <p:animEffect transition="in" filter="fade">
                                      <p:cBhvr>
                                        <p:cTn id="7" dur="1"/>
                                        <p:tgtEl>
                                          <p:spTgt spid="11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8">
                                            <p:txEl>
                                              <p:pRg st="2" end="2"/>
                                            </p:txEl>
                                          </p:spTgt>
                                        </p:tgtEl>
                                        <p:attrNameLst>
                                          <p:attrName>style.visibility</p:attrName>
                                        </p:attrNameLst>
                                      </p:cBhvr>
                                      <p:to>
                                        <p:strVal val="visible"/>
                                      </p:to>
                                    </p:set>
                                    <p:animEffect transition="in" filter="fade">
                                      <p:cBhvr>
                                        <p:cTn id="12" dur="1"/>
                                        <p:tgtEl>
                                          <p:spTgt spid="11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8">
                                            <p:txEl>
                                              <p:pRg st="4" end="4"/>
                                            </p:txEl>
                                          </p:spTgt>
                                        </p:tgtEl>
                                        <p:attrNameLst>
                                          <p:attrName>style.visibility</p:attrName>
                                        </p:attrNameLst>
                                      </p:cBhvr>
                                      <p:to>
                                        <p:strVal val="visible"/>
                                      </p:to>
                                    </p:set>
                                    <p:animEffect transition="in" filter="fade">
                                      <p:cBhvr>
                                        <p:cTn id="17" dur="1"/>
                                        <p:tgtEl>
                                          <p:spTgt spid="118">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8">
                                            <p:txEl>
                                              <p:pRg st="6" end="6"/>
                                            </p:txEl>
                                          </p:spTgt>
                                        </p:tgtEl>
                                        <p:attrNameLst>
                                          <p:attrName>style.visibility</p:attrName>
                                        </p:attrNameLst>
                                      </p:cBhvr>
                                      <p:to>
                                        <p:strVal val="visible"/>
                                      </p:to>
                                    </p:set>
                                    <p:animEffect transition="in" filter="fade">
                                      <p:cBhvr>
                                        <p:cTn id="22" dur="1"/>
                                        <p:tgtEl>
                                          <p:spTgt spid="118">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8">
                                            <p:txEl>
                                              <p:pRg st="8" end="8"/>
                                            </p:txEl>
                                          </p:spTgt>
                                        </p:tgtEl>
                                        <p:attrNameLst>
                                          <p:attrName>style.visibility</p:attrName>
                                        </p:attrNameLst>
                                      </p:cBhvr>
                                      <p:to>
                                        <p:strVal val="visible"/>
                                      </p:to>
                                    </p:set>
                                    <p:animEffect transition="in" filter="fade">
                                      <p:cBhvr>
                                        <p:cTn id="27" dur="1"/>
                                        <p:tgtEl>
                                          <p:spTgt spid="118">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18">
                                            <p:txEl>
                                              <p:pRg st="9" end="9"/>
                                            </p:txEl>
                                          </p:spTgt>
                                        </p:tgtEl>
                                        <p:attrNameLst>
                                          <p:attrName>style.visibility</p:attrName>
                                        </p:attrNameLst>
                                      </p:cBhvr>
                                      <p:to>
                                        <p:strVal val="visible"/>
                                      </p:to>
                                    </p:set>
                                    <p:animEffect transition="in" filter="fade">
                                      <p:cBhvr>
                                        <p:cTn id="32" dur="1"/>
                                        <p:tgtEl>
                                          <p:spTgt spid="118">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121</TotalTime>
  <Words>600</Words>
  <Application>Microsoft Office PowerPoint</Application>
  <PresentationFormat>On-screen Show (16:9)</PresentationFormat>
  <Paragraphs>69</Paragraphs>
  <Slides>10</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Merriweather</vt:lpstr>
      <vt:lpstr>Roboto</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Methane Ice Worms slides</dc:title>
  <dc:creator>AlbertCreative2020</dc:creator>
  <cp:lastModifiedBy>Liz Hoadley</cp:lastModifiedBy>
  <cp:revision>18</cp:revision>
  <dcterms:modified xsi:type="dcterms:W3CDTF">2025-03-25T13:25:01Z</dcterms:modified>
</cp:coreProperties>
</file>