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Merriweather" panose="00000500000000000000" pitchFamily="2"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m/GOH+uyuXOWXYZ04Np+hqV3nm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Haynes" initials="" lastIdx="2" clrIdx="0"/>
  <p:cmAuthor id="1" name="Liz Hoadley" initials="LH" lastIdx="5" clrIdx="1">
    <p:extLst>
      <p:ext uri="{19B8F6BF-5375-455C-9EA6-DF929625EA0E}">
        <p15:presenceInfo xmlns:p15="http://schemas.microsoft.com/office/powerpoint/2012/main" userId="Liz Hoadley" providerId="None"/>
      </p:ext>
    </p:extLst>
  </p:cmAuthor>
  <p:cmAuthor id="2" name="Susan Haynes" initials="SH" lastIdx="21" clrIdx="2">
    <p:extLst>
      <p:ext uri="{19B8F6BF-5375-455C-9EA6-DF929625EA0E}">
        <p15:presenceInfo xmlns:p15="http://schemas.microsoft.com/office/powerpoint/2012/main" userId="Susan Hayn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26"/>
    <p:restoredTop sz="90612" autoAdjust="0"/>
  </p:normalViewPr>
  <p:slideViewPr>
    <p:cSldViewPr snapToGrid="0">
      <p:cViewPr varScale="1">
        <p:scale>
          <a:sx n="61" d="100"/>
          <a:sy n="61" d="100"/>
        </p:scale>
        <p:origin x="78" y="5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customschemas.google.com/relationships/presentationmetadata" Target="meta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Google Shape;1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 name="Google Shape;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d71d92be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ed71d92bed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e87883acb9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e87883acb9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d71d92be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ed71d92bed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ed71d92be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ed71d92bed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d71d92be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ed71d92bed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 name="Google Shape;2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 name="Google Shape;3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 name="Google Shape;4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87883acb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e87883acb9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ed71d92b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ed71d92be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ed71d92be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ed71d92bed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dpi="0" rotWithShape="1">
          <a:blip r:embed="rId2">
            <a:lum/>
          </a:blip>
          <a:srcRect/>
          <a:stretch>
            <a:fillRect/>
          </a:stretch>
        </a:blipFill>
        <a:effectLst/>
      </p:bgPr>
    </p:bg>
    <p:spTree>
      <p:nvGrpSpPr>
        <p:cNvPr id="1" name="Shape 11"/>
        <p:cNvGrpSpPr/>
        <p:nvPr/>
      </p:nvGrpSpPr>
      <p:grpSpPr>
        <a:xfrm>
          <a:off x="0" y="0"/>
          <a:ext cx="0" cy="0"/>
          <a:chOff x="0" y="0"/>
          <a:chExt cx="0" cy="0"/>
        </a:xfrm>
      </p:grpSpPr>
      <p:sp>
        <p:nvSpPr>
          <p:cNvPr id="12" name="Google Shape;1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dpi="0" rotWithShape="1">
          <a:blip r:embed="rId2">
            <a:lum/>
          </a:blip>
          <a:srcRect/>
          <a:stretch>
            <a:fillRect/>
          </a:stretch>
        </a:blipFill>
        <a:effectLst/>
      </p:bgPr>
    </p:bg>
    <p:spTree>
      <p:nvGrpSpPr>
        <p:cNvPr id="1" name="Shape 13"/>
        <p:cNvGrpSpPr/>
        <p:nvPr/>
      </p:nvGrpSpPr>
      <p:grpSpPr>
        <a:xfrm>
          <a:off x="0" y="0"/>
          <a:ext cx="0" cy="0"/>
          <a:chOff x="0" y="0"/>
          <a:chExt cx="0" cy="0"/>
        </a:xfrm>
      </p:grpSpPr>
      <p:sp>
        <p:nvSpPr>
          <p:cNvPr id="14" name="Google Shape;1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blipFill dpi="0" rotWithShape="1">
          <a:blip r:embed="rId5">
            <a:lum/>
          </a:blip>
          <a:srcRect/>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1531006" y="445025"/>
            <a:ext cx="7301293"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2800"/>
              <a:buFont typeface="Merriweather"/>
              <a:buNone/>
              <a:defRPr sz="2800" b="1"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L="1371600" marR="0" lvl="2"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L="1828800" marR="0" lvl="3"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L="2286000" marR="0" lvl="4"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L="2743200" marR="0" lvl="5"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L="3200400" marR="0" lvl="6"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L="3657600" marR="0" lvl="7"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L="4114800" marR="0" lvl="8" indent="-298450" algn="l" rtl="0">
              <a:lnSpc>
                <a:spcPct val="115000"/>
              </a:lnSpc>
              <a:spcBef>
                <a:spcPts val="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twilightzone.whoi.edu/explore-the-otz/creature-features/anglerfish/" TargetMode="External"/><Relationship Id="rId5" Type="http://schemas.openxmlformats.org/officeDocument/2006/relationships/hyperlink" Target="https://oceantoday.noaa.gov/bioluminescentocean/" TargetMode="Externa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hyperlink" Target="https://oceanexplorer.noaa.gov/edu/themes/images/biolum_thumb.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oceanexplorer.noaa.gov/okeanos/explorations/ex1907/dailyupdates/nov4/media/dive04-dragonfish-1280x720.mp4" TargetMode="External"/><Relationship Id="rId5" Type="http://schemas.openxmlformats.org/officeDocument/2006/relationships/image" Target="../media/image4.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hyperlink" Target="https://oceanexplorer.noaa.gov/facts/media/bioluminescence-800.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oceanexplorer.noaa.gov/explorations/19biolum/background/medusa/media/figure-2-250.jpg"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oceanexplorer.noaa.gov/explorations/15biolum/logs/july23/media/figure_5_hires.jpg" TargetMode="Externa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whoi.edu/news-insights/content/fish-with-flashlight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teamorca.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ocean.si.edu/ocean-life/fish/bioluminescenc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youtube.com/watch?v=4e4PvKK_lM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oceantoday.noaa.gov/bioluminescentocean/" TargetMode="External"/><Relationship Id="rId5" Type="http://schemas.openxmlformats.org/officeDocument/2006/relationships/hyperlink" Target="https://twilightzone.whoi.edu/explore-the-otz/creature-features/anglerfish/" TargetMode="Externa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ceanexplorer.noaa.gov/edu/themes/images/biolum_thumb.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oceanexplorer.noaa.gov/okeanos/explorations/ex1907/dailyupdates/nov4/media/dive04-dragonfish-1280x720.mp4" TargetMode="Externa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s://oceanexplorer.noaa.gov/facts/media/bioluminescence-800.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oceanexplorer.noaa.gov/explorations/15biolum/background/medusa/medusa.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oceanexplorer.noaa.gov/explorations/15biolum/logs/july23/media/figure_5_hires.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oceanexplorer.noaa.gov/explorations/09bioluminescence/background/bioluminescence/media/seapendk0111_600.jpg" TargetMode="External"/><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whoi.edu/news-insights/content/fish-with-flashligh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www.teamorca.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ocean.si.edu/ocean-life/fish/bioluminescenc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4e4PvKK_lM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Google Shape;1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lnSpcReduction="10000"/>
          </a:bodyPr>
          <a:lstStyle/>
          <a:p>
            <a:pPr marL="0" lvl="0" indent="0" algn="r" rtl="0">
              <a:lnSpc>
                <a:spcPct val="100000"/>
              </a:lnSpc>
              <a:spcBef>
                <a:spcPts val="0"/>
              </a:spcBef>
              <a:spcAft>
                <a:spcPts val="0"/>
              </a:spcAft>
              <a:buSzPts val="1400"/>
              <a:buNone/>
            </a:pPr>
            <a:fld id="{00000000-1234-1234-1234-123412341234}" type="slidenum">
              <a:rPr lang="en"/>
              <a:t>1</a:t>
            </a:fld>
            <a:endParaRPr/>
          </a:p>
        </p:txBody>
      </p:sp>
      <p:pic>
        <p:nvPicPr>
          <p:cNvPr id="20" name="Google Shape;20;p1" descr="Distance Sunlight Travels in the Ocean"/>
          <p:cNvPicPr preferRelativeResize="0"/>
          <p:nvPr/>
        </p:nvPicPr>
        <p:blipFill>
          <a:blip r:embed="rId3"/>
          <a:srcRect/>
          <a:stretch/>
        </p:blipFill>
        <p:spPr>
          <a:xfrm>
            <a:off x="165639" y="1399840"/>
            <a:ext cx="8504471" cy="333361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ed71d92bed_0_16"/>
          <p:cNvSpPr txBox="1"/>
          <p:nvPr/>
        </p:nvSpPr>
        <p:spPr>
          <a:xfrm>
            <a:off x="1572206" y="380009"/>
            <a:ext cx="7350300"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 sz="2200" b="1">
                <a:solidFill>
                  <a:srgbClr val="00A0DC"/>
                </a:solidFill>
                <a:latin typeface="Roboto"/>
                <a:ea typeface="Roboto"/>
                <a:cs typeface="Roboto"/>
                <a:sym typeface="Roboto"/>
              </a:rPr>
              <a:t>Organism H</a:t>
            </a:r>
            <a:endParaRPr sz="2200" b="0" i="1" u="none" strike="noStrike" cap="none">
              <a:solidFill>
                <a:srgbClr val="7C7C7C"/>
              </a:solidFill>
              <a:latin typeface="Roboto"/>
              <a:ea typeface="Roboto"/>
              <a:cs typeface="Roboto"/>
              <a:sym typeface="Roboto"/>
            </a:endParaRPr>
          </a:p>
        </p:txBody>
      </p:sp>
      <p:sp>
        <p:nvSpPr>
          <p:cNvPr id="107" name="Google Shape;107;ged71d92bed_0_16"/>
          <p:cNvSpPr txBox="1">
            <a:spLocks noGrp="1"/>
          </p:cNvSpPr>
          <p:nvPr>
            <p:ph type="sldNum" idx="12"/>
          </p:nvPr>
        </p:nvSpPr>
        <p:spPr>
          <a:xfrm>
            <a:off x="8472458" y="463612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a:solidFill>
                  <a:srgbClr val="7F7F7F"/>
                </a:solidFill>
              </a:rPr>
              <a:t>10</a:t>
            </a:fld>
            <a:endParaRPr sz="800">
              <a:solidFill>
                <a:srgbClr val="7F7F7F"/>
              </a:solidFill>
            </a:endParaRPr>
          </a:p>
        </p:txBody>
      </p:sp>
      <p:pic>
        <p:nvPicPr>
          <p:cNvPr id="110" name="Google Shape;110;ged71d92bed_0_16" descr="Organism H"/>
          <p:cNvPicPr preferRelativeResize="0"/>
          <p:nvPr/>
        </p:nvPicPr>
        <p:blipFill>
          <a:blip r:embed="rId3">
            <a:alphaModFix/>
          </a:blip>
          <a:stretch>
            <a:fillRect/>
          </a:stretch>
        </p:blipFill>
        <p:spPr>
          <a:xfrm>
            <a:off x="720990" y="1851988"/>
            <a:ext cx="2863457" cy="2136047"/>
          </a:xfrm>
          <a:prstGeom prst="rect">
            <a:avLst/>
          </a:prstGeom>
          <a:noFill/>
          <a:ln>
            <a:noFill/>
          </a:ln>
        </p:spPr>
      </p:pic>
      <p:pic>
        <p:nvPicPr>
          <p:cNvPr id="113" name="Google Shape;113;ged71d92bed_0_16" descr="Organism H"/>
          <p:cNvPicPr preferRelativeResize="0"/>
          <p:nvPr/>
        </p:nvPicPr>
        <p:blipFill>
          <a:blip r:embed="rId4"/>
          <a:srcRect/>
          <a:stretch/>
        </p:blipFill>
        <p:spPr>
          <a:xfrm>
            <a:off x="4277689" y="1851988"/>
            <a:ext cx="3752515" cy="2136047"/>
          </a:xfrm>
          <a:prstGeom prst="rect">
            <a:avLst/>
          </a:prstGeom>
          <a:noFill/>
          <a:ln>
            <a:noFill/>
          </a:ln>
        </p:spPr>
      </p:pic>
      <p:sp>
        <p:nvSpPr>
          <p:cNvPr id="109" name="Google Shape;109;ged71d92bed_0_16"/>
          <p:cNvSpPr/>
          <p:nvPr/>
        </p:nvSpPr>
        <p:spPr>
          <a:xfrm>
            <a:off x="662554" y="1800211"/>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US" sz="1400" b="0" i="0" u="none" strike="noStrike" cap="none" dirty="0">
              <a:solidFill>
                <a:schemeClr val="dk1"/>
              </a:solidFill>
              <a:latin typeface="Arial"/>
              <a:ea typeface="Arial"/>
              <a:cs typeface="Arial"/>
              <a:sym typeface="Arial"/>
            </a:endParaRPr>
          </a:p>
        </p:txBody>
      </p:sp>
      <p:sp>
        <p:nvSpPr>
          <p:cNvPr id="10" name="Google Shape;70;p6">
            <a:extLst>
              <a:ext uri="{FF2B5EF4-FFF2-40B4-BE49-F238E27FC236}">
                <a16:creationId xmlns:a16="http://schemas.microsoft.com/office/drawing/2014/main" id="{4AB66859-E229-4704-85AC-C813EAEE70E0}"/>
              </a:ext>
            </a:extLst>
          </p:cNvPr>
          <p:cNvSpPr txBox="1"/>
          <p:nvPr/>
        </p:nvSpPr>
        <p:spPr>
          <a:xfrm>
            <a:off x="612042" y="3988035"/>
            <a:ext cx="286345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1" i="1" u="none" strike="noStrike" cap="none" dirty="0">
                <a:solidFill>
                  <a:schemeClr val="bg2"/>
                </a:solidFill>
                <a:latin typeface="Roboto"/>
                <a:ea typeface="Roboto"/>
                <a:cs typeface="Roboto"/>
                <a:sym typeface="Roboto"/>
              </a:rPr>
              <a:t>Image</a:t>
            </a:r>
            <a:r>
              <a:rPr lang="en" sz="800" b="0" i="1" u="none" strike="noStrike" cap="none" dirty="0">
                <a:solidFill>
                  <a:schemeClr val="bg2"/>
                </a:solidFill>
                <a:latin typeface="Roboto"/>
                <a:ea typeface="Roboto"/>
                <a:cs typeface="Roboto"/>
                <a:sym typeface="Roboto"/>
              </a:rPr>
              <a:t> courtesy Edie </a:t>
            </a:r>
            <a:r>
              <a:rPr lang="en" sz="800" b="0" i="1" u="none" strike="noStrike" cap="none" dirty="0" err="1">
                <a:solidFill>
                  <a:schemeClr val="bg2"/>
                </a:solidFill>
                <a:latin typeface="Roboto"/>
                <a:ea typeface="Roboto"/>
                <a:cs typeface="Roboto"/>
                <a:sym typeface="Roboto"/>
              </a:rPr>
              <a:t>Widder</a:t>
            </a:r>
            <a:r>
              <a:rPr lang="en" sz="800" b="0" i="1" u="none" strike="noStrike" cap="none" dirty="0">
                <a:solidFill>
                  <a:schemeClr val="bg2"/>
                </a:solidFill>
                <a:latin typeface="Roboto"/>
                <a:ea typeface="Roboto"/>
                <a:cs typeface="Roboto"/>
                <a:sym typeface="Roboto"/>
              </a:rPr>
              <a:t>, NOAA Ocean Today</a:t>
            </a:r>
            <a:r>
              <a:rPr lang="en" sz="800" i="1" dirty="0">
                <a:solidFill>
                  <a:schemeClr val="bg2"/>
                </a:solidFill>
                <a:latin typeface="Roboto"/>
                <a:ea typeface="Roboto"/>
                <a:cs typeface="Roboto"/>
                <a:sym typeface="Roboto"/>
              </a:rPr>
              <a:t>:</a:t>
            </a:r>
          </a:p>
          <a:p>
            <a:pPr>
              <a:buSzPts val="800"/>
            </a:pPr>
            <a:r>
              <a:rPr lang="en-US" sz="800" i="1" dirty="0">
                <a:solidFill>
                  <a:schemeClr val="bg2"/>
                </a:solidFill>
                <a:latin typeface="Arial" panose="020B0604020202020204" pitchFamily="34" charset="0"/>
                <a:hlinkClick r:id="rId5">
                  <a:extLst>
                    <a:ext uri="{A12FA001-AC4F-418D-AE19-62706E023703}">
                      <ahyp:hlinkClr xmlns:ahyp="http://schemas.microsoft.com/office/drawing/2018/hyperlinkcolor" xmlns="" val="tx"/>
                    </a:ext>
                  </a:extLst>
                </a:hlinkClick>
              </a:rPr>
              <a:t>https://oceantoday.noaa.gov/bioluminescentocean/</a:t>
            </a:r>
            <a:r>
              <a:rPr lang="en-US" sz="800" i="1" dirty="0">
                <a:solidFill>
                  <a:schemeClr val="bg2"/>
                </a:solidFill>
                <a:latin typeface="Arial" panose="020B0604020202020204" pitchFamily="34" charset="0"/>
              </a:rPr>
              <a:t> (video)</a:t>
            </a:r>
            <a:endParaRPr lang="en" sz="800" b="0" i="1" u="none" strike="noStrike" cap="none" dirty="0">
              <a:solidFill>
                <a:schemeClr val="bg2"/>
              </a:solidFill>
              <a:latin typeface="Roboto"/>
              <a:ea typeface="Roboto"/>
              <a:cs typeface="Roboto"/>
              <a:sym typeface="Roboto"/>
            </a:endParaRPr>
          </a:p>
        </p:txBody>
      </p:sp>
      <p:sp>
        <p:nvSpPr>
          <p:cNvPr id="11" name="Google Shape;109;ged71d92bed_0_16">
            <a:extLst>
              <a:ext uri="{FF2B5EF4-FFF2-40B4-BE49-F238E27FC236}">
                <a16:creationId xmlns:a16="http://schemas.microsoft.com/office/drawing/2014/main" id="{2AA2C5E8-78CC-4F7D-A6FB-A977A28DF417}"/>
              </a:ext>
            </a:extLst>
          </p:cNvPr>
          <p:cNvSpPr/>
          <p:nvPr/>
        </p:nvSpPr>
        <p:spPr>
          <a:xfrm>
            <a:off x="4209872" y="1800211"/>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US" sz="1400" b="0" i="0" u="none" strike="noStrike" cap="none" dirty="0">
              <a:solidFill>
                <a:schemeClr val="dk1"/>
              </a:solidFill>
              <a:latin typeface="Arial"/>
              <a:ea typeface="Arial"/>
              <a:cs typeface="Arial"/>
              <a:sym typeface="Arial"/>
            </a:endParaRPr>
          </a:p>
        </p:txBody>
      </p:sp>
      <p:sp>
        <p:nvSpPr>
          <p:cNvPr id="12" name="Google Shape;70;p6">
            <a:extLst>
              <a:ext uri="{FF2B5EF4-FFF2-40B4-BE49-F238E27FC236}">
                <a16:creationId xmlns:a16="http://schemas.microsoft.com/office/drawing/2014/main" id="{9E5A1A14-552E-4DD2-BDAE-86857EB7272B}"/>
              </a:ext>
            </a:extLst>
          </p:cNvPr>
          <p:cNvSpPr txBox="1"/>
          <p:nvPr/>
        </p:nvSpPr>
        <p:spPr>
          <a:xfrm>
            <a:off x="4208921" y="3988035"/>
            <a:ext cx="389005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1" i="1" u="none" strike="noStrike" cap="none" dirty="0">
                <a:solidFill>
                  <a:schemeClr val="bg2"/>
                </a:solidFill>
                <a:latin typeface="Roboto"/>
                <a:ea typeface="Roboto"/>
                <a:cs typeface="Roboto"/>
                <a:sym typeface="Roboto"/>
              </a:rPr>
              <a:t>Image</a:t>
            </a:r>
            <a:r>
              <a:rPr lang="en" sz="800" b="0" i="1" u="none" strike="noStrike" cap="none" dirty="0">
                <a:solidFill>
                  <a:schemeClr val="bg2"/>
                </a:solidFill>
                <a:latin typeface="Roboto"/>
                <a:ea typeface="Roboto"/>
                <a:cs typeface="Roboto"/>
                <a:sym typeface="Roboto"/>
              </a:rPr>
              <a:t> </a:t>
            </a:r>
            <a:r>
              <a:rPr lang="en-US" sz="800" b="0" i="1" u="none" strike="noStrike" cap="none" dirty="0">
                <a:solidFill>
                  <a:schemeClr val="bg2"/>
                </a:solidFill>
                <a:latin typeface="Roboto"/>
                <a:ea typeface="Roboto"/>
                <a:cs typeface="Roboto"/>
                <a:sym typeface="Roboto"/>
              </a:rPr>
              <a:t>courtesy Woods Hole Oceanographic Institution: </a:t>
            </a:r>
            <a:br>
              <a:rPr lang="en-US" sz="800" b="0" i="1" u="none" strike="noStrike" cap="none" dirty="0">
                <a:solidFill>
                  <a:schemeClr val="bg2"/>
                </a:solidFill>
                <a:latin typeface="Roboto"/>
                <a:ea typeface="Roboto"/>
                <a:cs typeface="Roboto"/>
                <a:sym typeface="Roboto"/>
              </a:rPr>
            </a:br>
            <a:r>
              <a:rPr lang="en-US" sz="800" b="0" i="1" u="none" strike="noStrike" cap="none" dirty="0">
                <a:solidFill>
                  <a:schemeClr val="bg2"/>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https://twilightzone.whoi.edu/explore-the-otz/creature-features/anglerfish/</a:t>
            </a:r>
            <a:r>
              <a:rPr lang="en-US" sz="800" b="0" i="1" u="none" strike="noStrike" cap="none" dirty="0">
                <a:solidFill>
                  <a:schemeClr val="bg2"/>
                </a:solidFill>
                <a:latin typeface="Roboto"/>
                <a:ea typeface="Roboto"/>
                <a:cs typeface="Roboto"/>
                <a:sym typeface="Roboto"/>
              </a:rPr>
              <a:t> </a:t>
            </a:r>
            <a:endParaRPr sz="1400" b="0" i="0" u="none" strike="noStrike" cap="none" dirty="0">
              <a:solidFill>
                <a:schemeClr val="bg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txBox="1"/>
          <p:nvPr/>
        </p:nvSpPr>
        <p:spPr>
          <a:xfrm>
            <a:off x="1572206" y="380009"/>
            <a:ext cx="7350300"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 sz="2200" b="1" i="0" u="none" strike="noStrike" cap="none" dirty="0" smtClean="0">
                <a:solidFill>
                  <a:srgbClr val="00A0DC"/>
                </a:solidFill>
                <a:latin typeface="Roboto"/>
                <a:ea typeface="Roboto"/>
                <a:cs typeface="Roboto"/>
                <a:sym typeface="Roboto"/>
              </a:rPr>
              <a:t>Dragonfish</a:t>
            </a:r>
            <a:endParaRPr sz="2200" b="0" i="1" u="none" strike="noStrike" cap="none" dirty="0">
              <a:solidFill>
                <a:srgbClr val="7C7C7C"/>
              </a:solidFill>
              <a:latin typeface="Roboto"/>
              <a:ea typeface="Roboto"/>
              <a:cs typeface="Roboto"/>
              <a:sym typeface="Roboto"/>
            </a:endParaRPr>
          </a:p>
        </p:txBody>
      </p:sp>
      <p:sp>
        <p:nvSpPr>
          <p:cNvPr id="119" name="Google Shape;119;p7"/>
          <p:cNvSpPr txBox="1">
            <a:spLocks noGrp="1"/>
          </p:cNvSpPr>
          <p:nvPr>
            <p:ph type="sldNum" idx="12"/>
          </p:nvPr>
        </p:nvSpPr>
        <p:spPr>
          <a:xfrm>
            <a:off x="8472458" y="463612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a:solidFill>
                  <a:srgbClr val="7F7F7F"/>
                </a:solidFill>
              </a:rPr>
              <a:t>11</a:t>
            </a:fld>
            <a:endParaRPr sz="800">
              <a:solidFill>
                <a:srgbClr val="7F7F7F"/>
              </a:solidFill>
            </a:endParaRPr>
          </a:p>
        </p:txBody>
      </p:sp>
      <p:sp>
        <p:nvSpPr>
          <p:cNvPr id="120" name="Google Shape;120;p7"/>
          <p:cNvSpPr txBox="1"/>
          <p:nvPr/>
        </p:nvSpPr>
        <p:spPr>
          <a:xfrm>
            <a:off x="144000" y="4619827"/>
            <a:ext cx="4806371" cy="215403"/>
          </a:xfrm>
          <a:prstGeom prst="rect">
            <a:avLst/>
          </a:prstGeom>
          <a:noFill/>
          <a:ln>
            <a:noFill/>
          </a:ln>
        </p:spPr>
        <p:txBody>
          <a:bodyPr spcFirstLastPara="1" wrap="square" lIns="91425" tIns="45700" rIns="91425" bIns="45700" anchor="t" anchorCtr="0">
            <a:spAutoFit/>
          </a:bodyPr>
          <a:lstStyle/>
          <a:p>
            <a:pPr lvl="0">
              <a:buSzPts val="800"/>
            </a:pPr>
            <a:r>
              <a:rPr lang="en-US" sz="800" b="1" i="1" dirty="0">
                <a:solidFill>
                  <a:schemeClr val="bg2"/>
                </a:solidFill>
                <a:latin typeface="Roboto"/>
                <a:ea typeface="Roboto"/>
                <a:cs typeface="Roboto"/>
                <a:sym typeface="Roboto"/>
              </a:rPr>
              <a:t>Image</a:t>
            </a:r>
            <a:r>
              <a:rPr lang="en-US" sz="800" i="1" dirty="0">
                <a:solidFill>
                  <a:schemeClr val="bg2"/>
                </a:solidFill>
                <a:latin typeface="Roboto"/>
                <a:ea typeface="Roboto"/>
                <a:cs typeface="Roboto"/>
                <a:sym typeface="Roboto"/>
              </a:rPr>
              <a:t> copyright  E. </a:t>
            </a:r>
            <a:r>
              <a:rPr lang="en-US" sz="800" i="1" dirty="0" err="1">
                <a:solidFill>
                  <a:schemeClr val="bg2"/>
                </a:solidFill>
                <a:latin typeface="Roboto"/>
                <a:ea typeface="Roboto"/>
                <a:cs typeface="Roboto"/>
                <a:sym typeface="Roboto"/>
              </a:rPr>
              <a:t>Widder</a:t>
            </a:r>
            <a:r>
              <a:rPr lang="en-US" sz="800" i="1" dirty="0">
                <a:solidFill>
                  <a:schemeClr val="bg2"/>
                </a:solidFill>
                <a:latin typeface="Roboto"/>
                <a:ea typeface="Roboto"/>
                <a:cs typeface="Roboto"/>
                <a:sym typeface="Roboto"/>
              </a:rPr>
              <a:t>: </a:t>
            </a:r>
            <a:r>
              <a:rPr lang="en-US" sz="800" i="1" dirty="0">
                <a:solidFill>
                  <a:schemeClr val="bg2"/>
                </a:solidFill>
                <a:latin typeface="Roboto"/>
                <a:ea typeface="Roboto"/>
                <a:cs typeface="Roboto"/>
                <a:sym typeface="Roboto"/>
                <a:hlinkClick r:id="rId3">
                  <a:extLst>
                    <a:ext uri="{A12FA001-AC4F-418D-AE19-62706E023703}">
                      <ahyp:hlinkClr xmlns:ahyp="http://schemas.microsoft.com/office/drawing/2018/hyperlinkcolor" xmlns="" val="tx"/>
                    </a:ext>
                  </a:extLst>
                </a:hlinkClick>
              </a:rPr>
              <a:t>https://oceanexplorer.noaa.gov/edu/themes/images/biolum_thumb.jpg</a:t>
            </a:r>
            <a:r>
              <a:rPr lang="en-US" sz="800" i="1" dirty="0">
                <a:solidFill>
                  <a:schemeClr val="bg2"/>
                </a:solidFill>
                <a:latin typeface="Roboto"/>
                <a:ea typeface="Roboto"/>
                <a:cs typeface="Roboto"/>
                <a:sym typeface="Roboto"/>
              </a:rPr>
              <a:t> </a:t>
            </a:r>
            <a:endParaRPr lang="en-US" dirty="0">
              <a:solidFill>
                <a:schemeClr val="bg2"/>
              </a:solidFill>
            </a:endParaRPr>
          </a:p>
        </p:txBody>
      </p:sp>
      <p:sp>
        <p:nvSpPr>
          <p:cNvPr id="121" name="Google Shape;121;p7"/>
          <p:cNvSpPr txBox="1"/>
          <p:nvPr/>
        </p:nvSpPr>
        <p:spPr>
          <a:xfrm>
            <a:off x="1572201" y="1474550"/>
            <a:ext cx="3127200" cy="1176600"/>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lnSpc>
                <a:spcPct val="100000"/>
              </a:lnSpc>
              <a:spcBef>
                <a:spcPts val="0"/>
              </a:spcBef>
              <a:spcAft>
                <a:spcPts val="0"/>
              </a:spcAft>
              <a:buClr>
                <a:schemeClr val="accent1"/>
              </a:buClr>
              <a:buSzPct val="189189"/>
              <a:buFont typeface="Merriweather"/>
              <a:buNone/>
            </a:pPr>
            <a:r>
              <a:rPr lang="en" sz="1600" b="0" i="1" u="none" strike="noStrike" cap="none">
                <a:solidFill>
                  <a:schemeClr val="lt1"/>
                </a:solidFill>
                <a:latin typeface="Roboto"/>
                <a:ea typeface="Roboto"/>
                <a:cs typeface="Roboto"/>
                <a:sym typeface="Roboto"/>
              </a:rPr>
              <a:t>We will need high-res versions of the images suitable for printing. An image with external illumination would also be helpful. Is it a dragonfish?</a:t>
            </a:r>
            <a:endParaRPr sz="1600" b="0" i="1" u="none" strike="noStrike" cap="none">
              <a:solidFill>
                <a:schemeClr val="lt1"/>
              </a:solidFill>
              <a:latin typeface="Roboto"/>
              <a:ea typeface="Roboto"/>
              <a:cs typeface="Roboto"/>
              <a:sym typeface="Roboto"/>
            </a:endParaRPr>
          </a:p>
        </p:txBody>
      </p:sp>
      <p:grpSp>
        <p:nvGrpSpPr>
          <p:cNvPr id="122" name="Google Shape;122;p7" descr="Dragonfish"/>
          <p:cNvGrpSpPr/>
          <p:nvPr/>
        </p:nvGrpSpPr>
        <p:grpSpPr>
          <a:xfrm>
            <a:off x="168768" y="1225160"/>
            <a:ext cx="2548800" cy="1224000"/>
            <a:chOff x="0" y="1101639"/>
            <a:chExt cx="4470801" cy="2327160"/>
          </a:xfrm>
        </p:grpSpPr>
        <p:pic>
          <p:nvPicPr>
            <p:cNvPr id="123" name="Google Shape;123;p7"/>
            <p:cNvPicPr preferRelativeResize="0"/>
            <p:nvPr/>
          </p:nvPicPr>
          <p:blipFill rotWithShape="1">
            <a:blip r:embed="rId4">
              <a:alphaModFix/>
            </a:blip>
            <a:srcRect/>
            <a:stretch/>
          </p:blipFill>
          <p:spPr>
            <a:xfrm>
              <a:off x="68275" y="1177850"/>
              <a:ext cx="4402526" cy="2250949"/>
            </a:xfrm>
            <a:prstGeom prst="rect">
              <a:avLst/>
            </a:prstGeom>
            <a:noFill/>
            <a:ln>
              <a:noFill/>
            </a:ln>
          </p:spPr>
        </p:pic>
        <p:sp>
          <p:nvSpPr>
            <p:cNvPr id="124" name="Google Shape;124;p7"/>
            <p:cNvSpPr/>
            <p:nvPr/>
          </p:nvSpPr>
          <p:spPr>
            <a:xfrm>
              <a:off x="0" y="1101639"/>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25" name="Google Shape;125;p7" descr="Dragonfish"/>
          <p:cNvGrpSpPr/>
          <p:nvPr/>
        </p:nvGrpSpPr>
        <p:grpSpPr>
          <a:xfrm>
            <a:off x="157192" y="2849978"/>
            <a:ext cx="2386046" cy="1774224"/>
            <a:chOff x="4495808" y="1101639"/>
            <a:chExt cx="4709540" cy="3575210"/>
          </a:xfrm>
        </p:grpSpPr>
        <p:pic>
          <p:nvPicPr>
            <p:cNvPr id="126" name="Google Shape;126;p7"/>
            <p:cNvPicPr preferRelativeResize="0"/>
            <p:nvPr/>
          </p:nvPicPr>
          <p:blipFill rotWithShape="1">
            <a:blip r:embed="rId5">
              <a:alphaModFix/>
            </a:blip>
            <a:srcRect/>
            <a:stretch/>
          </p:blipFill>
          <p:spPr>
            <a:xfrm>
              <a:off x="4571999" y="1177841"/>
              <a:ext cx="4633349" cy="3499008"/>
            </a:xfrm>
            <a:prstGeom prst="rect">
              <a:avLst/>
            </a:prstGeom>
            <a:noFill/>
            <a:ln>
              <a:noFill/>
            </a:ln>
          </p:spPr>
        </p:pic>
        <p:sp>
          <p:nvSpPr>
            <p:cNvPr id="127" name="Google Shape;127;p7"/>
            <p:cNvSpPr/>
            <p:nvPr/>
          </p:nvSpPr>
          <p:spPr>
            <a:xfrm>
              <a:off x="4495808" y="1101639"/>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28" name="Google Shape;128;p7"/>
          <p:cNvSpPr txBox="1"/>
          <p:nvPr/>
        </p:nvSpPr>
        <p:spPr>
          <a:xfrm>
            <a:off x="144000" y="2407120"/>
            <a:ext cx="3148715" cy="461624"/>
          </a:xfrm>
          <a:prstGeom prst="rect">
            <a:avLst/>
          </a:prstGeom>
          <a:noFill/>
          <a:ln>
            <a:noFill/>
          </a:ln>
        </p:spPr>
        <p:txBody>
          <a:bodyPr spcFirstLastPara="1" wrap="square" lIns="91425" tIns="45700" rIns="91425" bIns="45700" anchor="t" anchorCtr="0">
            <a:spAutoFit/>
          </a:bodyPr>
          <a:lstStyle/>
          <a:p>
            <a:pPr lvl="0">
              <a:buSzPts val="800"/>
            </a:pPr>
            <a:r>
              <a:rPr lang="en" sz="800" b="1" i="1" u="none" strike="noStrike" cap="none" dirty="0">
                <a:solidFill>
                  <a:schemeClr val="bg2"/>
                </a:solidFill>
                <a:latin typeface="Roboto"/>
                <a:ea typeface="Roboto"/>
                <a:cs typeface="Roboto"/>
                <a:sym typeface="Roboto"/>
              </a:rPr>
              <a:t>Image</a:t>
            </a:r>
            <a:r>
              <a:rPr lang="en" sz="800" b="0" i="1" u="none" strike="noStrike" cap="none" dirty="0">
                <a:solidFill>
                  <a:schemeClr val="bg2"/>
                </a:solidFill>
                <a:latin typeface="Roboto"/>
                <a:ea typeface="Roboto"/>
                <a:cs typeface="Roboto"/>
                <a:sym typeface="Roboto"/>
              </a:rPr>
              <a:t> courtesy NOAA Ocean Exploration: </a:t>
            </a:r>
            <a:r>
              <a:rPr lang="en-US" sz="800" i="1" dirty="0">
                <a:solidFill>
                  <a:schemeClr val="bg2"/>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https://oceanexplorer.noaa.gov/okeanos/explorations/ex1907/dailyupdates/nov4/media/dive04-dragonfish-1280x720.mp4</a:t>
            </a:r>
            <a:r>
              <a:rPr lang="en-US" sz="800" i="1" dirty="0">
                <a:solidFill>
                  <a:schemeClr val="bg2"/>
                </a:solidFill>
                <a:latin typeface="Roboto"/>
                <a:ea typeface="Roboto"/>
                <a:cs typeface="Roboto"/>
                <a:sym typeface="Roboto"/>
              </a:rPr>
              <a:t> (video)</a:t>
            </a:r>
            <a:endParaRPr sz="800" b="0" i="1" u="none" strike="noStrike" cap="none" dirty="0">
              <a:solidFill>
                <a:schemeClr val="bg2"/>
              </a:solidFill>
              <a:latin typeface="Roboto"/>
              <a:ea typeface="Roboto"/>
              <a:cs typeface="Roboto"/>
              <a:sym typeface="Roboto"/>
            </a:endParaRPr>
          </a:p>
        </p:txBody>
      </p:sp>
      <p:sp>
        <p:nvSpPr>
          <p:cNvPr id="129" name="Google Shape;129;p7"/>
          <p:cNvSpPr txBox="1"/>
          <p:nvPr/>
        </p:nvSpPr>
        <p:spPr>
          <a:xfrm>
            <a:off x="3468414" y="1381213"/>
            <a:ext cx="5454092" cy="28930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The dragonfish is in the genus </a:t>
            </a:r>
            <a:r>
              <a:rPr lang="en" sz="1400" b="0" i="1" u="none" strike="noStrike" cap="none" dirty="0">
                <a:solidFill>
                  <a:srgbClr val="000000"/>
                </a:solidFill>
                <a:latin typeface="Arial"/>
                <a:ea typeface="Arial"/>
                <a:cs typeface="Arial"/>
                <a:sym typeface="Arial"/>
              </a:rPr>
              <a:t>Melanostomias </a:t>
            </a:r>
            <a:r>
              <a:rPr lang="en" sz="1400" b="0" i="0" u="none" strike="noStrike" cap="none" dirty="0">
                <a:solidFill>
                  <a:srgbClr val="000000"/>
                </a:solidFill>
                <a:latin typeface="Arial"/>
                <a:ea typeface="Arial"/>
                <a:cs typeface="Arial"/>
                <a:sym typeface="Arial"/>
              </a:rPr>
              <a:t>(Melano = latin for black or dark color, stomias = large mouth).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Found throughout the North Atlantic Ocean at depths ranging from 50 to 1500 meters (about 164 to 4921 feet), these fish are small (~15</a:t>
            </a:r>
            <a:r>
              <a:rPr lang="en" dirty="0"/>
              <a:t>-</a:t>
            </a:r>
            <a:r>
              <a:rPr lang="en" sz="1400" b="0" i="0" u="none" strike="noStrike" cap="none" dirty="0">
                <a:solidFill>
                  <a:srgbClr val="000000"/>
                </a:solidFill>
                <a:latin typeface="Arial"/>
                <a:ea typeface="Arial"/>
                <a:cs typeface="Arial"/>
                <a:sym typeface="Arial"/>
              </a:rPr>
              <a:t>26 cm/6-10 in) but they are considered apex predators.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They have fang-like teeth and an enormous jaw that can open to more than 100 degree, allowing them to consume prey much larger than themselves!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0" u="none" strike="noStrike" cap="none" dirty="0">
                <a:solidFill>
                  <a:srgbClr val="000000"/>
                </a:solidFill>
                <a:latin typeface="Arial"/>
                <a:ea typeface="Arial"/>
                <a:cs typeface="Arial"/>
                <a:sym typeface="Arial"/>
              </a:rPr>
              <a:t>Notice the parallel rows of light-producing organs. These are called photophores.</a:t>
            </a:r>
            <a:r>
              <a:rPr lang="en" dirty="0"/>
              <a:t> </a:t>
            </a:r>
            <a:r>
              <a:rPr lang="en" sz="1400" b="0" u="none" strike="noStrike" cap="none" dirty="0">
                <a:solidFill>
                  <a:srgbClr val="000000"/>
                </a:solidFill>
                <a:latin typeface="Arial"/>
                <a:ea typeface="Arial"/>
                <a:cs typeface="Arial"/>
                <a:sym typeface="Arial"/>
              </a:rPr>
              <a:t>Notice the glowing barbel under the fish’s chin. </a:t>
            </a:r>
            <a:endParaRPr sz="1400" b="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p:nvPr/>
        </p:nvSpPr>
        <p:spPr>
          <a:xfrm>
            <a:off x="1572206" y="380009"/>
            <a:ext cx="7350300"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 sz="2200" b="1" i="0" u="none" strike="noStrike" cap="none" dirty="0" smtClean="0">
                <a:solidFill>
                  <a:srgbClr val="00A0DC"/>
                </a:solidFill>
                <a:latin typeface="Roboto"/>
                <a:ea typeface="Roboto"/>
                <a:cs typeface="Roboto"/>
                <a:sym typeface="Roboto"/>
              </a:rPr>
              <a:t>Deep-sea </a:t>
            </a:r>
            <a:r>
              <a:rPr lang="en" sz="2200" b="1" i="0" u="none" strike="noStrike" cap="none" dirty="0">
                <a:solidFill>
                  <a:srgbClr val="00A0DC"/>
                </a:solidFill>
                <a:latin typeface="Roboto"/>
                <a:ea typeface="Roboto"/>
                <a:cs typeface="Roboto"/>
                <a:sym typeface="Roboto"/>
              </a:rPr>
              <a:t>Shrimp</a:t>
            </a:r>
            <a:endParaRPr sz="2200" b="0" i="1" u="none" strike="noStrike" cap="none" dirty="0">
              <a:solidFill>
                <a:srgbClr val="7C7C7C"/>
              </a:solidFill>
              <a:latin typeface="Roboto"/>
              <a:ea typeface="Roboto"/>
              <a:cs typeface="Roboto"/>
              <a:sym typeface="Roboto"/>
            </a:endParaRPr>
          </a:p>
        </p:txBody>
      </p:sp>
      <p:sp>
        <p:nvSpPr>
          <p:cNvPr id="135" name="Google Shape;135;p8"/>
          <p:cNvSpPr txBox="1">
            <a:spLocks noGrp="1"/>
          </p:cNvSpPr>
          <p:nvPr>
            <p:ph type="sldNum" idx="12"/>
          </p:nvPr>
        </p:nvSpPr>
        <p:spPr>
          <a:xfrm>
            <a:off x="8472458" y="463612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a:solidFill>
                  <a:srgbClr val="7F7F7F"/>
                </a:solidFill>
              </a:rPr>
              <a:t>12</a:t>
            </a:fld>
            <a:endParaRPr sz="800">
              <a:solidFill>
                <a:srgbClr val="7F7F7F"/>
              </a:solidFill>
            </a:endParaRPr>
          </a:p>
        </p:txBody>
      </p:sp>
      <p:sp>
        <p:nvSpPr>
          <p:cNvPr id="136" name="Google Shape;136;p8"/>
          <p:cNvSpPr txBox="1"/>
          <p:nvPr/>
        </p:nvSpPr>
        <p:spPr>
          <a:xfrm>
            <a:off x="770867" y="3296248"/>
            <a:ext cx="66594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1" i="1" u="none" strike="noStrike" cap="none" dirty="0">
                <a:solidFill>
                  <a:schemeClr val="bg2"/>
                </a:solidFill>
                <a:latin typeface="Roboto"/>
                <a:ea typeface="Roboto"/>
                <a:cs typeface="Roboto"/>
                <a:sym typeface="Roboto"/>
              </a:rPr>
              <a:t>Image</a:t>
            </a:r>
            <a:r>
              <a:rPr lang="en" sz="800" b="0" i="1" u="none" strike="noStrike" cap="none" dirty="0">
                <a:solidFill>
                  <a:schemeClr val="bg2"/>
                </a:solidFill>
                <a:latin typeface="Roboto"/>
                <a:ea typeface="Roboto"/>
                <a:cs typeface="Roboto"/>
                <a:sym typeface="Roboto"/>
              </a:rPr>
              <a:t> courtesy Sönke Johnsen and Katie Thomas, NOAA: </a:t>
            </a:r>
            <a:r>
              <a:rPr lang="en" sz="800" b="0" i="1" u="sng" strike="noStrike" cap="none" dirty="0">
                <a:solidFill>
                  <a:schemeClr val="bg2"/>
                </a:solidFill>
                <a:latin typeface="Roboto"/>
                <a:ea typeface="Roboto"/>
                <a:cs typeface="Roboto"/>
                <a:sym typeface="Roboto"/>
                <a:hlinkClick r:id="rId3">
                  <a:extLst>
                    <a:ext uri="{A12FA001-AC4F-418D-AE19-62706E023703}">
                      <ahyp:hlinkClr xmlns:ahyp="http://schemas.microsoft.com/office/drawing/2018/hyperlinkcolor" xmlns="" val="tx"/>
                    </a:ext>
                  </a:extLst>
                </a:hlinkClick>
              </a:rPr>
              <a:t>https://oceanexplorer.noaa.gov/facts/media/bioluminescence-800.jpg</a:t>
            </a:r>
            <a:r>
              <a:rPr lang="en" sz="800" b="0" i="1" u="none" strike="noStrike" cap="none" dirty="0">
                <a:solidFill>
                  <a:schemeClr val="bg2"/>
                </a:solidFill>
                <a:latin typeface="Roboto"/>
                <a:ea typeface="Roboto"/>
                <a:cs typeface="Roboto"/>
                <a:sym typeface="Roboto"/>
              </a:rPr>
              <a:t>  </a:t>
            </a:r>
            <a:endParaRPr sz="1400" b="0" i="0" u="none" strike="noStrike" cap="none" dirty="0">
              <a:solidFill>
                <a:schemeClr val="bg2"/>
              </a:solidFill>
              <a:latin typeface="Arial"/>
              <a:ea typeface="Arial"/>
              <a:cs typeface="Arial"/>
              <a:sym typeface="Arial"/>
            </a:endParaRPr>
          </a:p>
        </p:txBody>
      </p:sp>
      <p:pic>
        <p:nvPicPr>
          <p:cNvPr id="137" name="Google Shape;137;p8" descr="Deep-sea Shrimp"/>
          <p:cNvPicPr preferRelativeResize="0"/>
          <p:nvPr/>
        </p:nvPicPr>
        <p:blipFill rotWithShape="1">
          <a:blip r:embed="rId4">
            <a:alphaModFix/>
          </a:blip>
          <a:srcRect/>
          <a:stretch/>
        </p:blipFill>
        <p:spPr>
          <a:xfrm>
            <a:off x="847741" y="1494292"/>
            <a:ext cx="6228788" cy="1801916"/>
          </a:xfrm>
          <a:prstGeom prst="rect">
            <a:avLst/>
          </a:prstGeom>
          <a:noFill/>
          <a:ln>
            <a:noFill/>
          </a:ln>
        </p:spPr>
      </p:pic>
      <p:sp>
        <p:nvSpPr>
          <p:cNvPr id="138" name="Google Shape;138;p8"/>
          <p:cNvSpPr/>
          <p:nvPr/>
        </p:nvSpPr>
        <p:spPr>
          <a:xfrm>
            <a:off x="770867" y="1449925"/>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9" name="Google Shape;139;p8"/>
          <p:cNvSpPr txBox="1"/>
          <p:nvPr/>
        </p:nvSpPr>
        <p:spPr>
          <a:xfrm>
            <a:off x="770867" y="3586892"/>
            <a:ext cx="7554659"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The deep-sea shrimp </a:t>
            </a:r>
            <a:r>
              <a:rPr lang="en" sz="1400" b="0" i="1" u="none" strike="noStrike" cap="none" dirty="0">
                <a:solidFill>
                  <a:srgbClr val="000000"/>
                </a:solidFill>
                <a:latin typeface="Arial"/>
                <a:ea typeface="Arial"/>
                <a:cs typeface="Arial"/>
                <a:sym typeface="Arial"/>
              </a:rPr>
              <a:t>Heterocarpus ensifer </a:t>
            </a:r>
            <a:r>
              <a:rPr lang="en" sz="1400" b="0" i="0" u="none" strike="noStrike" cap="none" dirty="0">
                <a:solidFill>
                  <a:srgbClr val="000000"/>
                </a:solidFill>
                <a:latin typeface="Arial"/>
                <a:ea typeface="Arial"/>
                <a:cs typeface="Arial"/>
                <a:sym typeface="Arial"/>
              </a:rPr>
              <a:t>(Hetero= Latin for different; carpus = bones)</a:t>
            </a:r>
            <a:r>
              <a:rPr lang="en" sz="1400" b="0" i="1" u="none" strike="noStrike" cap="none" dirty="0">
                <a:solidFill>
                  <a:srgbClr val="000000"/>
                </a:solidFill>
                <a:latin typeface="Arial"/>
                <a:ea typeface="Arial"/>
                <a:cs typeface="Arial"/>
                <a:sym typeface="Arial"/>
              </a:rPr>
              <a:t> </a:t>
            </a:r>
            <a:r>
              <a:rPr lang="en" sz="1400" b="0" i="0" u="none" strike="noStrike" cap="none" dirty="0">
                <a:solidFill>
                  <a:srgbClr val="000000"/>
                </a:solidFill>
                <a:latin typeface="Arial"/>
                <a:ea typeface="Arial"/>
                <a:cs typeface="Arial"/>
                <a:sym typeface="Arial"/>
              </a:rPr>
              <a:t>is found in the Atlantic Ocean and Caribbean Sea, with subspecies found in the Pacific.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They can spew bioluminescent material from glands located near their mouth.</a:t>
            </a:r>
            <a:endParaRPr sz="1400" b="0" i="1"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p:nvPr/>
        </p:nvSpPr>
        <p:spPr>
          <a:xfrm>
            <a:off x="1572206" y="380009"/>
            <a:ext cx="7350300"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 sz="2200" b="1" i="0" u="none" strike="noStrike" cap="none">
                <a:solidFill>
                  <a:srgbClr val="00A0DC"/>
                </a:solidFill>
                <a:latin typeface="Roboto"/>
                <a:ea typeface="Roboto"/>
                <a:cs typeface="Roboto"/>
                <a:sym typeface="Roboto"/>
              </a:rPr>
              <a:t>Atolla Jellyfish</a:t>
            </a:r>
            <a:endParaRPr sz="2200" b="0" i="1" u="none" strike="noStrike" cap="none">
              <a:solidFill>
                <a:srgbClr val="7C7C7C"/>
              </a:solidFill>
              <a:latin typeface="Roboto"/>
              <a:ea typeface="Roboto"/>
              <a:cs typeface="Roboto"/>
              <a:sym typeface="Roboto"/>
            </a:endParaRPr>
          </a:p>
        </p:txBody>
      </p:sp>
      <p:sp>
        <p:nvSpPr>
          <p:cNvPr id="145" name="Google Shape;145;p9"/>
          <p:cNvSpPr txBox="1">
            <a:spLocks noGrp="1"/>
          </p:cNvSpPr>
          <p:nvPr>
            <p:ph type="sldNum" idx="12"/>
          </p:nvPr>
        </p:nvSpPr>
        <p:spPr>
          <a:xfrm>
            <a:off x="8472458" y="463612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a:solidFill>
                  <a:srgbClr val="7F7F7F"/>
                </a:solidFill>
              </a:rPr>
              <a:t>13</a:t>
            </a:fld>
            <a:endParaRPr sz="800">
              <a:solidFill>
                <a:srgbClr val="7F7F7F"/>
              </a:solidFill>
            </a:endParaRPr>
          </a:p>
        </p:txBody>
      </p:sp>
      <p:pic>
        <p:nvPicPr>
          <p:cNvPr id="147" name="Google Shape;147;p9" descr="Atolla Jellyfish"/>
          <p:cNvPicPr preferRelativeResize="0"/>
          <p:nvPr/>
        </p:nvPicPr>
        <p:blipFill rotWithShape="1">
          <a:blip r:embed="rId3">
            <a:alphaModFix/>
          </a:blip>
          <a:srcRect l="1540"/>
          <a:stretch/>
        </p:blipFill>
        <p:spPr>
          <a:xfrm>
            <a:off x="942091" y="1259040"/>
            <a:ext cx="2087569" cy="1451404"/>
          </a:xfrm>
          <a:prstGeom prst="rect">
            <a:avLst/>
          </a:prstGeom>
          <a:noFill/>
          <a:ln>
            <a:noFill/>
          </a:ln>
        </p:spPr>
      </p:pic>
      <p:pic>
        <p:nvPicPr>
          <p:cNvPr id="148" name="Google Shape;148;p9" descr="Atolla Jellyfish"/>
          <p:cNvPicPr preferRelativeResize="0"/>
          <p:nvPr/>
        </p:nvPicPr>
        <p:blipFill rotWithShape="1">
          <a:blip r:embed="rId4">
            <a:alphaModFix/>
          </a:blip>
          <a:srcRect/>
          <a:stretch/>
        </p:blipFill>
        <p:spPr>
          <a:xfrm>
            <a:off x="909436" y="2825128"/>
            <a:ext cx="2120225" cy="1589217"/>
          </a:xfrm>
          <a:prstGeom prst="rect">
            <a:avLst/>
          </a:prstGeom>
          <a:noFill/>
          <a:ln>
            <a:noFill/>
          </a:ln>
        </p:spPr>
      </p:pic>
      <p:sp>
        <p:nvSpPr>
          <p:cNvPr id="149" name="Google Shape;149;p9"/>
          <p:cNvSpPr/>
          <p:nvPr/>
        </p:nvSpPr>
        <p:spPr>
          <a:xfrm>
            <a:off x="901848" y="1243521"/>
            <a:ext cx="303988" cy="285192"/>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50" name="Google Shape;150;p9"/>
          <p:cNvSpPr/>
          <p:nvPr/>
        </p:nvSpPr>
        <p:spPr>
          <a:xfrm>
            <a:off x="901848" y="2800737"/>
            <a:ext cx="303988" cy="285192"/>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51" name="Google Shape;151;p9"/>
          <p:cNvSpPr txBox="1"/>
          <p:nvPr/>
        </p:nvSpPr>
        <p:spPr>
          <a:xfrm>
            <a:off x="3384889" y="2054339"/>
            <a:ext cx="4365897" cy="185687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 dirty="0"/>
              <a:t>Found in the deep ocean across the globe, the Atolla jellyfish, </a:t>
            </a:r>
            <a:r>
              <a:rPr lang="en" i="1" dirty="0"/>
              <a:t>Atolla wyvillei,</a:t>
            </a:r>
            <a:r>
              <a:rPr lang="en" dirty="0"/>
              <a:t> is red in color and small in size (~2-74 cm/~1-5 in). When disturbed the jelly displays a bright, flashing circle of blue light. </a:t>
            </a:r>
            <a:endParaRPr dirty="0"/>
          </a:p>
          <a:p>
            <a:pPr marL="0" lvl="0" indent="0" algn="l" rtl="0">
              <a:spcBef>
                <a:spcPts val="1000"/>
              </a:spcBef>
              <a:spcAft>
                <a:spcPts val="0"/>
              </a:spcAft>
              <a:buNone/>
            </a:pPr>
            <a:r>
              <a:rPr lang="en" dirty="0"/>
              <a:t>These small jellies have been found in the ocean “Midnight Zone.” </a:t>
            </a:r>
            <a:endParaRPr sz="1600" dirty="0"/>
          </a:p>
          <a:p>
            <a:pPr marL="0" marR="0" lvl="0" indent="0" algn="l" rtl="0">
              <a:lnSpc>
                <a:spcPct val="100000"/>
              </a:lnSpc>
              <a:spcBef>
                <a:spcPts val="1000"/>
              </a:spcBef>
              <a:spcAft>
                <a:spcPts val="0"/>
              </a:spcAft>
              <a:buNone/>
            </a:pPr>
            <a:endParaRPr sz="1400" b="0" i="1" u="none" strike="noStrike" cap="none" dirty="0">
              <a:solidFill>
                <a:srgbClr val="000000"/>
              </a:solidFill>
              <a:latin typeface="Arial"/>
              <a:ea typeface="Arial"/>
              <a:cs typeface="Arial"/>
              <a:sym typeface="Arial"/>
            </a:endParaRPr>
          </a:p>
        </p:txBody>
      </p:sp>
      <p:sp>
        <p:nvSpPr>
          <p:cNvPr id="10" name="Google Shape;59;p5">
            <a:extLst>
              <a:ext uri="{FF2B5EF4-FFF2-40B4-BE49-F238E27FC236}">
                <a16:creationId xmlns:a16="http://schemas.microsoft.com/office/drawing/2014/main" id="{AC968952-448A-9047-955D-BFB9F9C376B1}"/>
              </a:ext>
            </a:extLst>
          </p:cNvPr>
          <p:cNvSpPr txBox="1"/>
          <p:nvPr/>
        </p:nvSpPr>
        <p:spPr>
          <a:xfrm>
            <a:off x="901847" y="4414345"/>
            <a:ext cx="2651250" cy="461624"/>
          </a:xfrm>
          <a:prstGeom prst="rect">
            <a:avLst/>
          </a:prstGeom>
          <a:noFill/>
          <a:ln>
            <a:noFill/>
          </a:ln>
        </p:spPr>
        <p:txBody>
          <a:bodyPr spcFirstLastPara="1" wrap="square" lIns="91425" tIns="45700" rIns="91425" bIns="45700" anchor="t" anchorCtr="0">
            <a:spAutoFit/>
          </a:bodyPr>
          <a:lstStyle/>
          <a:p>
            <a:pPr lvl="0">
              <a:buSzPts val="800"/>
            </a:pPr>
            <a:r>
              <a:rPr lang="en" sz="800" b="1" i="1" u="none" strike="noStrike" cap="none" dirty="0">
                <a:solidFill>
                  <a:schemeClr val="bg2"/>
                </a:solidFill>
                <a:latin typeface="Roboto"/>
                <a:ea typeface="Roboto"/>
                <a:cs typeface="Roboto"/>
                <a:sym typeface="Roboto"/>
              </a:rPr>
              <a:t>Images</a:t>
            </a:r>
            <a:r>
              <a:rPr lang="en" sz="800" b="0" i="1" u="none" strike="noStrike" cap="none" dirty="0">
                <a:solidFill>
                  <a:schemeClr val="bg2"/>
                </a:solidFill>
                <a:latin typeface="Roboto"/>
                <a:ea typeface="Roboto"/>
                <a:cs typeface="Roboto"/>
                <a:sym typeface="Roboto"/>
              </a:rPr>
              <a:t> courtesy E. </a:t>
            </a:r>
            <a:r>
              <a:rPr lang="en" sz="800" b="0" i="1" u="none" strike="noStrike" cap="none" dirty="0" err="1">
                <a:solidFill>
                  <a:schemeClr val="bg2"/>
                </a:solidFill>
                <a:latin typeface="Roboto"/>
                <a:ea typeface="Roboto"/>
                <a:cs typeface="Roboto"/>
                <a:sym typeface="Roboto"/>
              </a:rPr>
              <a:t>Widder</a:t>
            </a:r>
            <a:r>
              <a:rPr lang="en" sz="800" b="0" i="1" u="none" strike="noStrike" cap="none" dirty="0">
                <a:solidFill>
                  <a:schemeClr val="bg2"/>
                </a:solidFill>
                <a:latin typeface="Roboto"/>
                <a:ea typeface="Roboto"/>
                <a:cs typeface="Roboto"/>
                <a:sym typeface="Roboto"/>
              </a:rPr>
              <a:t>:</a:t>
            </a:r>
            <a:r>
              <a:rPr lang="en" sz="800" i="1" dirty="0">
                <a:solidFill>
                  <a:schemeClr val="bg2"/>
                </a:solidFill>
                <a:latin typeface="Roboto"/>
                <a:ea typeface="Roboto"/>
                <a:cs typeface="Roboto"/>
                <a:sym typeface="Roboto"/>
              </a:rPr>
              <a:t> </a:t>
            </a:r>
            <a:r>
              <a:rPr lang="en-US" sz="800" i="1" dirty="0">
                <a:solidFill>
                  <a:schemeClr val="bg2"/>
                </a:solidFill>
                <a:latin typeface="Roboto"/>
                <a:ea typeface="Roboto"/>
                <a:cs typeface="Roboto"/>
                <a:sym typeface="Roboto"/>
                <a:hlinkClick r:id="rId5">
                  <a:extLst>
                    <a:ext uri="{A12FA001-AC4F-418D-AE19-62706E023703}">
                      <ahyp:hlinkClr xmlns:ahyp="http://schemas.microsoft.com/office/drawing/2018/hyperlinkcolor" xmlns="" val="tx"/>
                    </a:ext>
                  </a:extLst>
                </a:hlinkClick>
              </a:rPr>
              <a:t>https://oceanexplorer.noaa.gov/explorations/19biolum/background/medusa/media/figure-2-250.jpg</a:t>
            </a:r>
            <a:r>
              <a:rPr lang="en-US" sz="800" i="1" dirty="0">
                <a:solidFill>
                  <a:schemeClr val="bg2"/>
                </a:solidFill>
                <a:latin typeface="Roboto"/>
                <a:ea typeface="Roboto"/>
                <a:cs typeface="Roboto"/>
                <a:sym typeface="Roboto"/>
              </a:rPr>
              <a:t> </a:t>
            </a:r>
            <a:endParaRPr sz="1400" b="0" i="0" u="none" strike="noStrike" cap="none" dirty="0">
              <a:solidFill>
                <a:schemeClr val="bg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0"/>
          <p:cNvSpPr txBox="1"/>
          <p:nvPr/>
        </p:nvSpPr>
        <p:spPr>
          <a:xfrm>
            <a:off x="1572206" y="380009"/>
            <a:ext cx="7350300"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 sz="2200" b="1" i="0" u="none" strike="noStrike" cap="none">
                <a:solidFill>
                  <a:srgbClr val="00A0DC"/>
                </a:solidFill>
                <a:latin typeface="Roboto"/>
                <a:ea typeface="Roboto"/>
                <a:cs typeface="Roboto"/>
                <a:sym typeface="Roboto"/>
              </a:rPr>
              <a:t>Sea Pen</a:t>
            </a:r>
            <a:endParaRPr sz="2200" b="0" i="1" u="none" strike="noStrike" cap="none">
              <a:solidFill>
                <a:srgbClr val="7C7C7C"/>
              </a:solidFill>
              <a:latin typeface="Roboto"/>
              <a:ea typeface="Roboto"/>
              <a:cs typeface="Roboto"/>
              <a:sym typeface="Roboto"/>
            </a:endParaRPr>
          </a:p>
        </p:txBody>
      </p:sp>
      <p:sp>
        <p:nvSpPr>
          <p:cNvPr id="157" name="Google Shape;157;p10"/>
          <p:cNvSpPr txBox="1">
            <a:spLocks noGrp="1"/>
          </p:cNvSpPr>
          <p:nvPr>
            <p:ph type="sldNum" idx="12"/>
          </p:nvPr>
        </p:nvSpPr>
        <p:spPr>
          <a:xfrm>
            <a:off x="8472458" y="463612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a:solidFill>
                  <a:srgbClr val="7F7F7F"/>
                </a:solidFill>
              </a:rPr>
              <a:t>14</a:t>
            </a:fld>
            <a:endParaRPr sz="800">
              <a:solidFill>
                <a:srgbClr val="7F7F7F"/>
              </a:solidFill>
            </a:endParaRPr>
          </a:p>
        </p:txBody>
      </p:sp>
      <p:sp>
        <p:nvSpPr>
          <p:cNvPr id="160" name="Google Shape;160;p10"/>
          <p:cNvSpPr txBox="1"/>
          <p:nvPr/>
        </p:nvSpPr>
        <p:spPr>
          <a:xfrm>
            <a:off x="408214" y="3488918"/>
            <a:ext cx="8366493" cy="1631175"/>
          </a:xfrm>
          <a:prstGeom prst="rect">
            <a:avLst/>
          </a:prstGeom>
          <a:noFill/>
          <a:ln>
            <a:noFill/>
          </a:ln>
        </p:spPr>
        <p:txBody>
          <a:bodyPr spcFirstLastPara="1" wrap="square" lIns="91425" tIns="45700" rIns="91425" bIns="45700" anchor="t" anchorCtr="0">
            <a:spAutoFit/>
          </a:bodyPr>
          <a:lstStyle/>
          <a:p>
            <a:pPr marL="0" lvl="0" indent="0" algn="l" rtl="0">
              <a:spcBef>
                <a:spcPts val="1200"/>
              </a:spcBef>
              <a:spcAft>
                <a:spcPts val="0"/>
              </a:spcAft>
              <a:buNone/>
            </a:pPr>
            <a:r>
              <a:rPr lang="en" dirty="0"/>
              <a:t>Sea pens are cnidarians, and are related to jellyfish, anemones and corals. They are colonial animals composed of multiple polyps, each with eight tentacles that capture tiny prey and floating matter. Some sea pens emit bioluminescent light like this one seen during a NOAA Ocean Exploration expedition. </a:t>
            </a:r>
            <a:endParaRPr dirty="0"/>
          </a:p>
          <a:p>
            <a:pPr marL="0" lvl="0" indent="0" algn="l" rtl="0">
              <a:spcBef>
                <a:spcPts val="1200"/>
              </a:spcBef>
              <a:spcAft>
                <a:spcPts val="0"/>
              </a:spcAft>
              <a:buNone/>
            </a:pPr>
            <a:r>
              <a:rPr lang="en" dirty="0"/>
              <a:t>The sea pen can create flashes of light that travel up and down its stem. </a:t>
            </a:r>
            <a:endParaRPr sz="1600" dirty="0"/>
          </a:p>
          <a:p>
            <a:pPr marL="0" marR="0" lvl="0" indent="0" algn="l" rtl="0">
              <a:lnSpc>
                <a:spcPct val="100000"/>
              </a:lnSpc>
              <a:spcBef>
                <a:spcPts val="1200"/>
              </a:spcBef>
              <a:spcAft>
                <a:spcPts val="0"/>
              </a:spcAft>
              <a:buNone/>
            </a:pPr>
            <a:endParaRPr sz="1400" b="0" i="1" u="none" strike="noStrike" cap="none" dirty="0">
              <a:solidFill>
                <a:srgbClr val="000000"/>
              </a:solidFill>
              <a:latin typeface="Arial"/>
              <a:ea typeface="Arial"/>
              <a:cs typeface="Arial"/>
              <a:sym typeface="Arial"/>
            </a:endParaRPr>
          </a:p>
        </p:txBody>
      </p:sp>
      <p:pic>
        <p:nvPicPr>
          <p:cNvPr id="161" name="Google Shape;161;p10" descr="Sea Pen"/>
          <p:cNvPicPr preferRelativeResize="0"/>
          <p:nvPr/>
        </p:nvPicPr>
        <p:blipFill rotWithShape="1">
          <a:blip r:embed="rId3">
            <a:alphaModFix/>
          </a:blip>
          <a:srcRect/>
          <a:stretch/>
        </p:blipFill>
        <p:spPr>
          <a:xfrm>
            <a:off x="1031036" y="1389547"/>
            <a:ext cx="2601018" cy="1839117"/>
          </a:xfrm>
          <a:prstGeom prst="rect">
            <a:avLst/>
          </a:prstGeom>
          <a:noFill/>
          <a:ln>
            <a:noFill/>
          </a:ln>
        </p:spPr>
      </p:pic>
      <p:pic>
        <p:nvPicPr>
          <p:cNvPr id="8" name="Google Shape;71;p6" descr="Sea Pen">
            <a:extLst>
              <a:ext uri="{FF2B5EF4-FFF2-40B4-BE49-F238E27FC236}">
                <a16:creationId xmlns:a16="http://schemas.microsoft.com/office/drawing/2014/main" id="{4414DF2E-A5DE-4532-A162-74DA9DE3079F}"/>
              </a:ext>
            </a:extLst>
          </p:cNvPr>
          <p:cNvPicPr preferRelativeResize="0"/>
          <p:nvPr/>
        </p:nvPicPr>
        <p:blipFill>
          <a:blip r:embed="rId4"/>
          <a:srcRect/>
          <a:stretch/>
        </p:blipFill>
        <p:spPr>
          <a:xfrm>
            <a:off x="3791762" y="1389546"/>
            <a:ext cx="1918728" cy="1839117"/>
          </a:xfrm>
          <a:prstGeom prst="rect">
            <a:avLst/>
          </a:prstGeom>
          <a:noFill/>
          <a:ln>
            <a:noFill/>
          </a:ln>
        </p:spPr>
      </p:pic>
      <p:sp>
        <p:nvSpPr>
          <p:cNvPr id="159" name="Google Shape;159;p10"/>
          <p:cNvSpPr/>
          <p:nvPr/>
        </p:nvSpPr>
        <p:spPr>
          <a:xfrm>
            <a:off x="962361" y="1321212"/>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 name="Google Shape;159;p10">
            <a:extLst>
              <a:ext uri="{FF2B5EF4-FFF2-40B4-BE49-F238E27FC236}">
                <a16:creationId xmlns:a16="http://schemas.microsoft.com/office/drawing/2014/main" id="{468027E4-E4D6-44CE-BEA6-2FA8A37C3829}"/>
              </a:ext>
            </a:extLst>
          </p:cNvPr>
          <p:cNvSpPr/>
          <p:nvPr/>
        </p:nvSpPr>
        <p:spPr>
          <a:xfrm>
            <a:off x="3723087" y="1348901"/>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 name="Google Shape;70;p6">
            <a:extLst>
              <a:ext uri="{FF2B5EF4-FFF2-40B4-BE49-F238E27FC236}">
                <a16:creationId xmlns:a16="http://schemas.microsoft.com/office/drawing/2014/main" id="{941C03D9-B604-A14D-BE96-0E509FF8BEB1}"/>
              </a:ext>
            </a:extLst>
          </p:cNvPr>
          <p:cNvSpPr txBox="1"/>
          <p:nvPr/>
        </p:nvSpPr>
        <p:spPr>
          <a:xfrm>
            <a:off x="962312" y="3184633"/>
            <a:ext cx="2669742" cy="4635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1" i="1" u="none" strike="noStrike" cap="none" dirty="0">
                <a:solidFill>
                  <a:schemeClr val="bg2"/>
                </a:solidFill>
                <a:latin typeface="Roboto"/>
                <a:ea typeface="Roboto"/>
                <a:cs typeface="Roboto"/>
                <a:sym typeface="Roboto"/>
              </a:rPr>
              <a:t>Image</a:t>
            </a:r>
            <a:r>
              <a:rPr lang="en" sz="800" b="0" i="1" u="none" strike="noStrike" cap="none" dirty="0">
                <a:solidFill>
                  <a:schemeClr val="bg2"/>
                </a:solidFill>
                <a:latin typeface="Roboto"/>
                <a:ea typeface="Roboto"/>
                <a:cs typeface="Roboto"/>
                <a:sym typeface="Roboto"/>
              </a:rPr>
              <a:t> courtesy NOAA Ocean Exploration: </a:t>
            </a:r>
            <a:br>
              <a:rPr lang="en" sz="800" b="0" i="1" u="none" strike="noStrike" cap="none" dirty="0">
                <a:solidFill>
                  <a:schemeClr val="bg2"/>
                </a:solidFill>
                <a:latin typeface="Roboto"/>
                <a:ea typeface="Roboto"/>
                <a:cs typeface="Roboto"/>
                <a:sym typeface="Roboto"/>
              </a:rPr>
            </a:br>
            <a:r>
              <a:rPr lang="en" sz="800" b="0" i="1" u="sng" strike="noStrike" cap="none" dirty="0">
                <a:solidFill>
                  <a:schemeClr val="bg2"/>
                </a:solidFill>
                <a:latin typeface="Roboto"/>
                <a:ea typeface="Roboto"/>
                <a:cs typeface="Roboto"/>
                <a:sym typeface="Roboto"/>
                <a:hlinkClick r:id="rId5">
                  <a:extLst>
                    <a:ext uri="{A12FA001-AC4F-418D-AE19-62706E023703}">
                      <ahyp:hlinkClr xmlns:ahyp="http://schemas.microsoft.com/office/drawing/2018/hyperlinkcolor" xmlns="" val="tx"/>
                    </a:ext>
                  </a:extLst>
                </a:hlinkClick>
              </a:rPr>
              <a:t>https://oceanexplorer.noaa.gov/explorations/15biolum/logs/july23/media/figure_5_hires.jpg</a:t>
            </a:r>
            <a:r>
              <a:rPr lang="en" sz="800" b="0" i="1" u="none" strike="noStrike" cap="none" dirty="0">
                <a:solidFill>
                  <a:schemeClr val="bg2"/>
                </a:solidFill>
                <a:latin typeface="Roboto"/>
                <a:ea typeface="Roboto"/>
                <a:cs typeface="Roboto"/>
                <a:sym typeface="Roboto"/>
              </a:rPr>
              <a:t> </a:t>
            </a:r>
            <a:endParaRPr sz="1400" b="0" i="0" u="none" strike="noStrike" cap="none" dirty="0">
              <a:solidFill>
                <a:schemeClr val="bg2"/>
              </a:solidFill>
              <a:latin typeface="Arial"/>
              <a:ea typeface="Arial"/>
              <a:cs typeface="Arial"/>
              <a:sym typeface="Arial"/>
            </a:endParaRPr>
          </a:p>
        </p:txBody>
      </p:sp>
      <p:sp>
        <p:nvSpPr>
          <p:cNvPr id="12" name="Google Shape;70;p6">
            <a:extLst>
              <a:ext uri="{FF2B5EF4-FFF2-40B4-BE49-F238E27FC236}">
                <a16:creationId xmlns:a16="http://schemas.microsoft.com/office/drawing/2014/main" id="{43ABC577-5FCD-A44E-8797-D3BD1B865AAC}"/>
              </a:ext>
            </a:extLst>
          </p:cNvPr>
          <p:cNvSpPr txBox="1"/>
          <p:nvPr/>
        </p:nvSpPr>
        <p:spPr>
          <a:xfrm>
            <a:off x="3723087" y="3187471"/>
            <a:ext cx="4065287" cy="461624"/>
          </a:xfrm>
          <a:prstGeom prst="rect">
            <a:avLst/>
          </a:prstGeom>
          <a:noFill/>
          <a:ln>
            <a:noFill/>
          </a:ln>
        </p:spPr>
        <p:txBody>
          <a:bodyPr spcFirstLastPara="1" wrap="square" lIns="91425" tIns="45700" rIns="91425" bIns="45700" anchor="t" anchorCtr="0">
            <a:spAutoFit/>
          </a:bodyPr>
          <a:lstStyle/>
          <a:p>
            <a:pPr lvl="0">
              <a:buSzPts val="800"/>
            </a:pPr>
            <a:r>
              <a:rPr lang="en" sz="800" b="1" i="1" u="none" strike="noStrike" cap="none" dirty="0">
                <a:solidFill>
                  <a:schemeClr val="bg2"/>
                </a:solidFill>
                <a:latin typeface="Roboto"/>
                <a:ea typeface="Roboto"/>
                <a:cs typeface="Roboto"/>
                <a:sym typeface="Roboto"/>
              </a:rPr>
              <a:t>Image</a:t>
            </a:r>
            <a:r>
              <a:rPr lang="en" sz="800" b="0" i="1" u="none" strike="noStrike" cap="none" dirty="0">
                <a:solidFill>
                  <a:schemeClr val="bg2"/>
                </a:solidFill>
                <a:latin typeface="Roboto"/>
                <a:ea typeface="Roboto"/>
                <a:cs typeface="Roboto"/>
                <a:sym typeface="Roboto"/>
              </a:rPr>
              <a:t> courtesy NOAA Ocean Exploration:  </a:t>
            </a:r>
            <a:r>
              <a:rPr lang="en-US" sz="800" i="1" u="sng" dirty="0">
                <a:solidFill>
                  <a:schemeClr val="bg2"/>
                </a:solidFill>
                <a:latin typeface="Roboto"/>
                <a:ea typeface="Roboto"/>
                <a:cs typeface="Roboto"/>
                <a:sym typeface="Roboto"/>
              </a:rPr>
              <a:t>https://</a:t>
            </a:r>
            <a:r>
              <a:rPr lang="en-US" sz="800" i="1" u="sng" dirty="0" err="1">
                <a:solidFill>
                  <a:schemeClr val="bg2"/>
                </a:solidFill>
                <a:latin typeface="Roboto"/>
                <a:ea typeface="Roboto"/>
                <a:cs typeface="Roboto"/>
                <a:sym typeface="Roboto"/>
              </a:rPr>
              <a:t>oceanexplorer.noaa.gov</a:t>
            </a:r>
            <a:r>
              <a:rPr lang="en-US" sz="800" i="1" u="sng" dirty="0">
                <a:solidFill>
                  <a:schemeClr val="bg2"/>
                </a:solidFill>
                <a:latin typeface="Roboto"/>
                <a:ea typeface="Roboto"/>
                <a:cs typeface="Roboto"/>
                <a:sym typeface="Roboto"/>
              </a:rPr>
              <a:t>/explorations/09bioluminescence/background/bioluminescence/media/seapendk0111_600.jpg</a:t>
            </a:r>
            <a:endParaRPr sz="1400" b="0" i="0" u="none" strike="noStrike" cap="none" dirty="0">
              <a:solidFill>
                <a:schemeClr val="bg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e87883acb9_1_14"/>
          <p:cNvSpPr txBox="1"/>
          <p:nvPr/>
        </p:nvSpPr>
        <p:spPr>
          <a:xfrm>
            <a:off x="1572206" y="380009"/>
            <a:ext cx="7350300"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 sz="2200" b="1">
                <a:solidFill>
                  <a:srgbClr val="00A0DC"/>
                </a:solidFill>
                <a:latin typeface="Roboto"/>
                <a:ea typeface="Roboto"/>
                <a:cs typeface="Roboto"/>
                <a:sym typeface="Roboto"/>
              </a:rPr>
              <a:t>Viperfish</a:t>
            </a:r>
            <a:endParaRPr sz="2200" b="0" i="1" u="none" strike="noStrike" cap="none">
              <a:solidFill>
                <a:srgbClr val="7C7C7C"/>
              </a:solidFill>
              <a:latin typeface="Roboto"/>
              <a:ea typeface="Roboto"/>
              <a:cs typeface="Roboto"/>
              <a:sym typeface="Roboto"/>
            </a:endParaRPr>
          </a:p>
        </p:txBody>
      </p:sp>
      <p:sp>
        <p:nvSpPr>
          <p:cNvPr id="167" name="Google Shape;167;ge87883acb9_1_14"/>
          <p:cNvSpPr txBox="1">
            <a:spLocks noGrp="1"/>
          </p:cNvSpPr>
          <p:nvPr>
            <p:ph type="sldNum" idx="12"/>
          </p:nvPr>
        </p:nvSpPr>
        <p:spPr>
          <a:xfrm>
            <a:off x="8472458" y="463612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a:solidFill>
                  <a:srgbClr val="7F7F7F"/>
                </a:solidFill>
              </a:rPr>
              <a:t>15</a:t>
            </a:fld>
            <a:endParaRPr sz="800">
              <a:solidFill>
                <a:srgbClr val="7F7F7F"/>
              </a:solidFill>
            </a:endParaRPr>
          </a:p>
        </p:txBody>
      </p:sp>
      <p:sp>
        <p:nvSpPr>
          <p:cNvPr id="170" name="Google Shape;170;ge87883acb9_1_14"/>
          <p:cNvSpPr txBox="1"/>
          <p:nvPr/>
        </p:nvSpPr>
        <p:spPr>
          <a:xfrm>
            <a:off x="4717696" y="1413088"/>
            <a:ext cx="4239497" cy="2554505"/>
          </a:xfrm>
          <a:prstGeom prst="rect">
            <a:avLst/>
          </a:prstGeom>
          <a:noFill/>
          <a:ln>
            <a:noFill/>
          </a:ln>
        </p:spPr>
        <p:txBody>
          <a:bodyPr spcFirstLastPara="1" wrap="square" lIns="91425" tIns="45700" rIns="91425" bIns="45700" anchor="t" anchorCtr="0">
            <a:spAutoFit/>
          </a:bodyPr>
          <a:lstStyle/>
          <a:p>
            <a:pPr marL="0" lvl="0" indent="0" algn="l" rtl="0">
              <a:spcBef>
                <a:spcPts val="1200"/>
              </a:spcBef>
              <a:spcAft>
                <a:spcPts val="0"/>
              </a:spcAft>
              <a:buNone/>
            </a:pPr>
            <a:r>
              <a:rPr lang="en" dirty="0"/>
              <a:t>The viperfish is a species of dragonfish that lurks at depths of 200-1000 meters. Though small in size (6-26 cm/~2.5-10 in), it has long fangs and the ability to unhinge its skull and expand its stomach, allowing it to swallow prey 60% bigger than itself! This fish also has a glowing light on its adapted dorsal fin ray that hangs in front of its mouth. </a:t>
            </a:r>
            <a:endParaRPr dirty="0"/>
          </a:p>
          <a:p>
            <a:pPr marL="0" lvl="0" indent="0" algn="l" rtl="0">
              <a:spcBef>
                <a:spcPts val="1200"/>
              </a:spcBef>
              <a:spcAft>
                <a:spcPts val="0"/>
              </a:spcAft>
              <a:buNone/>
            </a:pPr>
            <a:r>
              <a:rPr lang="en" dirty="0"/>
              <a:t>And, like many fishes of the deep sea, the viperfish has bioluminescent photophores on its underside and can flash blue-green or yellow light.</a:t>
            </a:r>
            <a:endParaRPr sz="1400" b="0" i="1" u="none" strike="noStrike" cap="none" dirty="0">
              <a:solidFill>
                <a:srgbClr val="000000"/>
              </a:solidFill>
              <a:latin typeface="Arial"/>
              <a:ea typeface="Arial"/>
              <a:cs typeface="Arial"/>
              <a:sym typeface="Arial"/>
            </a:endParaRPr>
          </a:p>
        </p:txBody>
      </p:sp>
      <p:pic>
        <p:nvPicPr>
          <p:cNvPr id="171" name="Google Shape;171;ge87883acb9_1_14" descr="Viperfish"/>
          <p:cNvPicPr preferRelativeResize="0"/>
          <p:nvPr/>
        </p:nvPicPr>
        <p:blipFill>
          <a:blip r:embed="rId3">
            <a:alphaModFix/>
          </a:blip>
          <a:stretch>
            <a:fillRect/>
          </a:stretch>
        </p:blipFill>
        <p:spPr>
          <a:xfrm>
            <a:off x="601938" y="1632820"/>
            <a:ext cx="4027248" cy="2265332"/>
          </a:xfrm>
          <a:prstGeom prst="rect">
            <a:avLst/>
          </a:prstGeom>
          <a:noFill/>
          <a:ln>
            <a:noFill/>
          </a:ln>
        </p:spPr>
      </p:pic>
      <p:sp>
        <p:nvSpPr>
          <p:cNvPr id="169" name="Google Shape;169;ge87883acb9_1_14"/>
          <p:cNvSpPr/>
          <p:nvPr/>
        </p:nvSpPr>
        <p:spPr>
          <a:xfrm>
            <a:off x="510149" y="1537342"/>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8" name="Google Shape;80;ge87883acb9_1_0">
            <a:extLst>
              <a:ext uri="{FF2B5EF4-FFF2-40B4-BE49-F238E27FC236}">
                <a16:creationId xmlns:a16="http://schemas.microsoft.com/office/drawing/2014/main" id="{58E30FF6-BE97-5B4E-9BE0-5752738FFD0F}"/>
              </a:ext>
            </a:extLst>
          </p:cNvPr>
          <p:cNvSpPr txBox="1"/>
          <p:nvPr/>
        </p:nvSpPr>
        <p:spPr>
          <a:xfrm>
            <a:off x="510149" y="3874547"/>
            <a:ext cx="411903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1" i="1" u="none" strike="noStrike" cap="none" dirty="0">
                <a:solidFill>
                  <a:schemeClr val="bg2"/>
                </a:solidFill>
                <a:latin typeface="Roboto"/>
                <a:ea typeface="Roboto"/>
                <a:cs typeface="Roboto"/>
                <a:sym typeface="Roboto"/>
              </a:rPr>
              <a:t>Image</a:t>
            </a:r>
            <a:r>
              <a:rPr lang="en" sz="800" b="0" i="1" u="none" strike="noStrike" cap="none" dirty="0">
                <a:solidFill>
                  <a:schemeClr val="bg2"/>
                </a:solidFill>
                <a:latin typeface="Roboto"/>
                <a:ea typeface="Roboto"/>
                <a:cs typeface="Roboto"/>
                <a:sym typeface="Roboto"/>
              </a:rPr>
              <a:t> courtesy Paul Caiger, ©</a:t>
            </a:r>
            <a:r>
              <a:rPr lang="en" sz="800" i="1" dirty="0">
                <a:solidFill>
                  <a:schemeClr val="bg2"/>
                </a:solidFill>
                <a:latin typeface="Roboto"/>
                <a:ea typeface="Roboto"/>
                <a:cs typeface="Roboto"/>
                <a:sym typeface="Roboto"/>
              </a:rPr>
              <a:t>Woods Hole Oceanographic Institution: </a:t>
            </a:r>
            <a:r>
              <a:rPr lang="en" sz="800" i="1" dirty="0">
                <a:solidFill>
                  <a:schemeClr val="bg2"/>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https://www.whoi.edu/news-insights/content/fish-with-flashlights/</a:t>
            </a:r>
            <a:r>
              <a:rPr lang="en" sz="800" i="1" dirty="0">
                <a:solidFill>
                  <a:schemeClr val="bg2"/>
                </a:solidFill>
                <a:latin typeface="Roboto"/>
                <a:ea typeface="Roboto"/>
                <a:cs typeface="Roboto"/>
                <a:sym typeface="Roboto"/>
              </a:rPr>
              <a:t> </a:t>
            </a:r>
            <a:endParaRPr sz="1400" b="0" i="0" u="none" strike="noStrike" cap="none" dirty="0">
              <a:solidFill>
                <a:schemeClr val="bg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ed71d92bed_0_28"/>
          <p:cNvSpPr txBox="1"/>
          <p:nvPr/>
        </p:nvSpPr>
        <p:spPr>
          <a:xfrm>
            <a:off x="1572206" y="380009"/>
            <a:ext cx="7350300"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 sz="2200" b="1">
                <a:solidFill>
                  <a:srgbClr val="00A0DC"/>
                </a:solidFill>
                <a:latin typeface="Roboto"/>
                <a:ea typeface="Roboto"/>
                <a:cs typeface="Roboto"/>
                <a:sym typeface="Roboto"/>
              </a:rPr>
              <a:t>Lanternfish</a:t>
            </a:r>
            <a:endParaRPr sz="2200" b="0" i="1" u="none" strike="noStrike" cap="none">
              <a:solidFill>
                <a:srgbClr val="7C7C7C"/>
              </a:solidFill>
              <a:latin typeface="Roboto"/>
              <a:ea typeface="Roboto"/>
              <a:cs typeface="Roboto"/>
              <a:sym typeface="Roboto"/>
            </a:endParaRPr>
          </a:p>
        </p:txBody>
      </p:sp>
      <p:sp>
        <p:nvSpPr>
          <p:cNvPr id="177" name="Google Shape;177;ged71d92bed_0_28"/>
          <p:cNvSpPr txBox="1">
            <a:spLocks noGrp="1"/>
          </p:cNvSpPr>
          <p:nvPr>
            <p:ph type="sldNum" idx="12"/>
          </p:nvPr>
        </p:nvSpPr>
        <p:spPr>
          <a:xfrm>
            <a:off x="8472458" y="463612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a:solidFill>
                  <a:srgbClr val="7F7F7F"/>
                </a:solidFill>
              </a:rPr>
              <a:t>16</a:t>
            </a:fld>
            <a:endParaRPr sz="800">
              <a:solidFill>
                <a:srgbClr val="7F7F7F"/>
              </a:solidFill>
            </a:endParaRPr>
          </a:p>
        </p:txBody>
      </p:sp>
      <p:sp>
        <p:nvSpPr>
          <p:cNvPr id="178" name="Google Shape;178;ged71d92bed_0_28"/>
          <p:cNvSpPr txBox="1"/>
          <p:nvPr/>
        </p:nvSpPr>
        <p:spPr>
          <a:xfrm>
            <a:off x="4034746" y="4655769"/>
            <a:ext cx="5493000" cy="215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000000"/>
              </a:buClr>
              <a:buSzPts val="800"/>
              <a:buFont typeface="Arial"/>
              <a:buNone/>
            </a:pPr>
            <a:endParaRPr sz="800" b="1" i="1">
              <a:solidFill>
                <a:srgbClr val="7C7C7C"/>
              </a:solidFill>
              <a:latin typeface="Roboto"/>
              <a:ea typeface="Roboto"/>
              <a:cs typeface="Roboto"/>
              <a:sym typeface="Roboto"/>
            </a:endParaRPr>
          </a:p>
        </p:txBody>
      </p:sp>
      <p:sp>
        <p:nvSpPr>
          <p:cNvPr id="180" name="Google Shape;180;ged71d92bed_0_28"/>
          <p:cNvSpPr txBox="1"/>
          <p:nvPr/>
        </p:nvSpPr>
        <p:spPr>
          <a:xfrm>
            <a:off x="4624867" y="1556609"/>
            <a:ext cx="4488879" cy="314954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 dirty="0"/>
              <a:t>Lanternfishes are small fish (2-30 cm/~1-12 in) thought to make up a huge amount of the deep-sea fish biomass and are found worldwide. Generally, they live at depths 300 – 1500 meters down, but these fishes migrate to shallower water to feed at night. This is called diel vertical migration.</a:t>
            </a:r>
            <a:endParaRPr dirty="0"/>
          </a:p>
          <a:p>
            <a:pPr marL="0" lvl="0" indent="0" algn="l" rtl="0">
              <a:spcBef>
                <a:spcPts val="1000"/>
              </a:spcBef>
              <a:spcAft>
                <a:spcPts val="0"/>
              </a:spcAft>
              <a:buNone/>
            </a:pPr>
            <a:r>
              <a:rPr lang="en" dirty="0"/>
              <a:t>Different species of lanternfish have different arrangements of photophores, some being on the sides of their bodies, some on their head, some on their tail. The patterns may even vary between males and females. They can shine as blue, green or yellow light. This lanternfish even has a nasal light organ! </a:t>
            </a:r>
            <a:endParaRPr dirty="0">
              <a:highlight>
                <a:srgbClr val="FFFFFF"/>
              </a:highlight>
            </a:endParaRPr>
          </a:p>
          <a:p>
            <a:pPr marL="0" marR="0" lvl="0" indent="0" algn="l" rtl="0">
              <a:lnSpc>
                <a:spcPct val="100000"/>
              </a:lnSpc>
              <a:spcBef>
                <a:spcPts val="1000"/>
              </a:spcBef>
              <a:spcAft>
                <a:spcPts val="0"/>
              </a:spcAft>
              <a:buNone/>
            </a:pPr>
            <a:endParaRPr sz="1400" b="0" i="1" u="none" strike="noStrike" cap="none" dirty="0">
              <a:solidFill>
                <a:srgbClr val="000000"/>
              </a:solidFill>
              <a:latin typeface="Arial"/>
              <a:ea typeface="Arial"/>
              <a:cs typeface="Arial"/>
              <a:sym typeface="Arial"/>
            </a:endParaRPr>
          </a:p>
        </p:txBody>
      </p:sp>
      <p:sp>
        <p:nvSpPr>
          <p:cNvPr id="181" name="Google Shape;181;ged71d92bed_0_28"/>
          <p:cNvSpPr txBox="1"/>
          <p:nvPr/>
        </p:nvSpPr>
        <p:spPr>
          <a:xfrm>
            <a:off x="122842" y="4437588"/>
            <a:ext cx="68982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1" u="none" strike="noStrike" cap="none" dirty="0">
                <a:solidFill>
                  <a:schemeClr val="bg2"/>
                </a:solidFill>
                <a:latin typeface="Roboto"/>
                <a:ea typeface="Roboto"/>
                <a:cs typeface="Roboto"/>
                <a:sym typeface="Roboto"/>
              </a:rPr>
              <a:t>Image</a:t>
            </a:r>
            <a:r>
              <a:rPr lang="en-US" sz="800" b="0" i="1" u="none" strike="noStrike" cap="none" dirty="0">
                <a:solidFill>
                  <a:schemeClr val="bg2"/>
                </a:solidFill>
                <a:latin typeface="Roboto"/>
                <a:ea typeface="Roboto"/>
                <a:cs typeface="Roboto"/>
                <a:sym typeface="Roboto"/>
              </a:rPr>
              <a:t> courtesy </a:t>
            </a:r>
            <a:r>
              <a:rPr lang="en-US" sz="800" i="1" dirty="0">
                <a:solidFill>
                  <a:schemeClr val="bg2"/>
                </a:solidFill>
                <a:highlight>
                  <a:srgbClr val="FFFFFF"/>
                </a:highlight>
                <a:latin typeface="Roboto"/>
                <a:ea typeface="Roboto"/>
                <a:cs typeface="Roboto"/>
                <a:sym typeface="Roboto"/>
              </a:rPr>
              <a:t>E. </a:t>
            </a:r>
            <a:r>
              <a:rPr lang="en-US" sz="800" i="1" dirty="0" err="1">
                <a:solidFill>
                  <a:schemeClr val="bg2"/>
                </a:solidFill>
                <a:highlight>
                  <a:srgbClr val="FFFFFF"/>
                </a:highlight>
                <a:latin typeface="Roboto"/>
                <a:ea typeface="Roboto"/>
                <a:cs typeface="Roboto"/>
                <a:sym typeface="Roboto"/>
              </a:rPr>
              <a:t>Widder</a:t>
            </a:r>
            <a:r>
              <a:rPr lang="en-US" sz="800" i="1" dirty="0">
                <a:solidFill>
                  <a:schemeClr val="bg2"/>
                </a:solidFill>
                <a:highlight>
                  <a:srgbClr val="FFFFFF"/>
                </a:highlight>
                <a:latin typeface="Roboto"/>
                <a:ea typeface="Roboto"/>
                <a:cs typeface="Roboto"/>
                <a:sym typeface="Roboto"/>
              </a:rPr>
              <a:t>, ORCA, </a:t>
            </a:r>
            <a:r>
              <a:rPr lang="en-US" sz="800" i="1" dirty="0">
                <a:solidFill>
                  <a:schemeClr val="bg2"/>
                </a:solidFill>
                <a:highlight>
                  <a:srgbClr val="FFFFFF"/>
                </a:highlight>
                <a:uFill>
                  <a:noFill/>
                </a:uFill>
                <a:latin typeface="Roboto"/>
                <a:ea typeface="Roboto"/>
                <a:cs typeface="Roboto"/>
                <a:sym typeface="Roboto"/>
                <a:hlinkClick r:id="rId3">
                  <a:extLst>
                    <a:ext uri="{A12FA001-AC4F-418D-AE19-62706E023703}">
                      <ahyp:hlinkClr xmlns:ahyp="http://schemas.microsoft.com/office/drawing/2018/hyperlinkcolor" xmlns="" val="tx"/>
                    </a:ext>
                  </a:extLst>
                </a:hlinkClick>
              </a:rPr>
              <a:t>www.teamorca.org</a:t>
            </a:r>
            <a:r>
              <a:rPr lang="en-US" sz="800" i="1" dirty="0">
                <a:solidFill>
                  <a:schemeClr val="bg2"/>
                </a:solidFill>
                <a:highlight>
                  <a:srgbClr val="FFFFFF"/>
                </a:highlight>
                <a:uFill>
                  <a:noFill/>
                </a:uFill>
                <a:latin typeface="Roboto"/>
                <a:ea typeface="Roboto"/>
                <a:cs typeface="Roboto"/>
                <a:sym typeface="Roboto"/>
              </a:rPr>
              <a:t>:</a:t>
            </a:r>
            <a:br>
              <a:rPr lang="en-US" sz="800" i="1" dirty="0">
                <a:solidFill>
                  <a:schemeClr val="bg2"/>
                </a:solidFill>
                <a:highlight>
                  <a:srgbClr val="FFFFFF"/>
                </a:highlight>
                <a:uFill>
                  <a:noFill/>
                </a:uFill>
                <a:latin typeface="Roboto"/>
                <a:ea typeface="Roboto"/>
                <a:cs typeface="Roboto"/>
                <a:sym typeface="Roboto"/>
              </a:rPr>
            </a:br>
            <a:r>
              <a:rPr lang="en-US" sz="800" i="1" u="none" strike="noStrike" cap="none" dirty="0">
                <a:solidFill>
                  <a:schemeClr val="bg2"/>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https://ocean.si.edu/ocean-life/fish/bioluminescence</a:t>
            </a:r>
            <a:r>
              <a:rPr lang="en-US" sz="800" i="1" u="none" strike="noStrike" cap="none" dirty="0">
                <a:solidFill>
                  <a:schemeClr val="bg2"/>
                </a:solidFill>
                <a:latin typeface="Roboto"/>
                <a:ea typeface="Roboto"/>
                <a:cs typeface="Roboto"/>
                <a:sym typeface="Roboto"/>
              </a:rPr>
              <a:t> </a:t>
            </a:r>
          </a:p>
        </p:txBody>
      </p:sp>
      <p:pic>
        <p:nvPicPr>
          <p:cNvPr id="182" name="Google Shape;182;ged71d92bed_0_28" descr="Lanternfish"/>
          <p:cNvPicPr preferRelativeResize="0"/>
          <p:nvPr/>
        </p:nvPicPr>
        <p:blipFill>
          <a:blip r:embed="rId5">
            <a:alphaModFix/>
          </a:blip>
          <a:stretch>
            <a:fillRect/>
          </a:stretch>
        </p:blipFill>
        <p:spPr>
          <a:xfrm>
            <a:off x="208975" y="1556609"/>
            <a:ext cx="4310160" cy="2870567"/>
          </a:xfrm>
          <a:prstGeom prst="rect">
            <a:avLst/>
          </a:prstGeom>
          <a:noFill/>
          <a:ln>
            <a:noFill/>
          </a:ln>
        </p:spPr>
      </p:pic>
      <p:sp>
        <p:nvSpPr>
          <p:cNvPr id="179" name="Google Shape;179;ged71d92bed_0_28"/>
          <p:cNvSpPr/>
          <p:nvPr/>
        </p:nvSpPr>
        <p:spPr>
          <a:xfrm>
            <a:off x="161014" y="1500552"/>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ed71d92bed_0_37"/>
          <p:cNvSpPr txBox="1"/>
          <p:nvPr/>
        </p:nvSpPr>
        <p:spPr>
          <a:xfrm>
            <a:off x="1572206" y="380009"/>
            <a:ext cx="7350300"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 sz="2200" b="1">
                <a:solidFill>
                  <a:srgbClr val="00A0DC"/>
                </a:solidFill>
                <a:latin typeface="Roboto"/>
                <a:ea typeface="Roboto"/>
                <a:cs typeface="Roboto"/>
                <a:sym typeface="Roboto"/>
              </a:rPr>
              <a:t>Vampire Squid</a:t>
            </a:r>
            <a:endParaRPr sz="2200" b="0" i="1" u="none" strike="noStrike" cap="none">
              <a:solidFill>
                <a:srgbClr val="7C7C7C"/>
              </a:solidFill>
              <a:latin typeface="Roboto"/>
              <a:ea typeface="Roboto"/>
              <a:cs typeface="Roboto"/>
              <a:sym typeface="Roboto"/>
            </a:endParaRPr>
          </a:p>
        </p:txBody>
      </p:sp>
      <p:sp>
        <p:nvSpPr>
          <p:cNvPr id="188" name="Google Shape;188;ged71d92bed_0_37"/>
          <p:cNvSpPr txBox="1">
            <a:spLocks noGrp="1"/>
          </p:cNvSpPr>
          <p:nvPr>
            <p:ph type="sldNum" idx="12"/>
          </p:nvPr>
        </p:nvSpPr>
        <p:spPr>
          <a:xfrm>
            <a:off x="8472458" y="463612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a:solidFill>
                  <a:srgbClr val="7F7F7F"/>
                </a:solidFill>
              </a:rPr>
              <a:t>17</a:t>
            </a:fld>
            <a:endParaRPr sz="800">
              <a:solidFill>
                <a:srgbClr val="7F7F7F"/>
              </a:solidFill>
            </a:endParaRPr>
          </a:p>
        </p:txBody>
      </p:sp>
      <p:sp>
        <p:nvSpPr>
          <p:cNvPr id="190" name="Google Shape;190;ged71d92bed_0_37"/>
          <p:cNvSpPr/>
          <p:nvPr/>
        </p:nvSpPr>
        <p:spPr>
          <a:xfrm>
            <a:off x="962361" y="1424289"/>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91" name="Google Shape;191;ged71d92bed_0_37"/>
          <p:cNvSpPr txBox="1"/>
          <p:nvPr/>
        </p:nvSpPr>
        <p:spPr>
          <a:xfrm>
            <a:off x="5010947" y="1374199"/>
            <a:ext cx="3911559" cy="4077999"/>
          </a:xfrm>
          <a:prstGeom prst="rect">
            <a:avLst/>
          </a:prstGeom>
          <a:noFill/>
          <a:ln>
            <a:noFill/>
          </a:ln>
        </p:spPr>
        <p:txBody>
          <a:bodyPr spcFirstLastPara="1" wrap="square" lIns="91425" tIns="45700" rIns="91425" bIns="45700" anchor="t" anchorCtr="0">
            <a:spAutoFit/>
          </a:bodyPr>
          <a:lstStyle/>
          <a:p>
            <a:pPr marL="0" lvl="0" indent="0" algn="l" rtl="0">
              <a:spcBef>
                <a:spcPts val="1200"/>
              </a:spcBef>
              <a:spcAft>
                <a:spcPts val="0"/>
              </a:spcAft>
              <a:buNone/>
            </a:pPr>
            <a:r>
              <a:rPr lang="en" dirty="0"/>
              <a:t>Vampire squid inhabit the extreme environment of the deep ocean. They’ve adapted to the waters of the “Midnight Zone”, below 1000 meters, far deeper than sunlight can reach.  Their bright red eyes and dark color earned them the mythical name. Those eyes are actually the largest proportionally of any animal, relative to its small size (~30 cm/~12 in). Pale red in color, it is also almost completely covered in photophores, which produce flashes of light. </a:t>
            </a:r>
            <a:endParaRPr dirty="0"/>
          </a:p>
          <a:p>
            <a:pPr marL="0" lvl="0" indent="0" algn="l" rtl="0">
              <a:spcBef>
                <a:spcPts val="1200"/>
              </a:spcBef>
              <a:spcAft>
                <a:spcPts val="0"/>
              </a:spcAft>
              <a:buNone/>
            </a:pPr>
            <a:r>
              <a:rPr lang="en" dirty="0"/>
              <a:t>These creatures have the ability to release large clouds of bioluminescent mucus.</a:t>
            </a:r>
            <a:endParaRPr sz="1300" dirty="0">
              <a:highlight>
                <a:srgbClr val="FFFFFF"/>
              </a:highlight>
            </a:endParaRPr>
          </a:p>
          <a:p>
            <a:pPr marL="0" marR="0" lvl="0" indent="0" algn="l" rtl="0">
              <a:lnSpc>
                <a:spcPct val="100000"/>
              </a:lnSpc>
              <a:spcBef>
                <a:spcPts val="1200"/>
              </a:spcBef>
              <a:spcAft>
                <a:spcPts val="0"/>
              </a:spcAft>
              <a:buNone/>
            </a:pPr>
            <a:endParaRPr sz="1100" dirty="0">
              <a:highlight>
                <a:srgbClr val="FFFFFF"/>
              </a:highlight>
              <a:latin typeface="Calibri"/>
              <a:ea typeface="Calibri"/>
              <a:cs typeface="Calibri"/>
              <a:sym typeface="Calibri"/>
            </a:endParaRPr>
          </a:p>
          <a:p>
            <a:pPr marL="0" marR="0" lvl="0" indent="0" algn="l" rtl="0">
              <a:lnSpc>
                <a:spcPct val="100000"/>
              </a:lnSpc>
              <a:spcBef>
                <a:spcPts val="0"/>
              </a:spcBef>
              <a:spcAft>
                <a:spcPts val="0"/>
              </a:spcAft>
              <a:buNone/>
            </a:pPr>
            <a:endParaRPr sz="1100" dirty="0">
              <a:highlight>
                <a:srgbClr val="FFFFFF"/>
              </a:highlight>
              <a:latin typeface="Calibri"/>
              <a:ea typeface="Calibri"/>
              <a:cs typeface="Calibri"/>
              <a:sym typeface="Calibri"/>
            </a:endParaRPr>
          </a:p>
          <a:p>
            <a:pPr marL="0" marR="0" lvl="0" indent="0" algn="l" rtl="0">
              <a:lnSpc>
                <a:spcPct val="100000"/>
              </a:lnSpc>
              <a:spcBef>
                <a:spcPts val="0"/>
              </a:spcBef>
              <a:spcAft>
                <a:spcPts val="0"/>
              </a:spcAft>
              <a:buNone/>
            </a:pPr>
            <a:endParaRPr sz="1100" dirty="0">
              <a:latin typeface="Calibri"/>
              <a:ea typeface="Calibri"/>
              <a:cs typeface="Calibri"/>
              <a:sym typeface="Calibri"/>
            </a:endParaRPr>
          </a:p>
          <a:p>
            <a:pPr marL="0" marR="0" lvl="0" indent="0" algn="l" rtl="0">
              <a:lnSpc>
                <a:spcPct val="100000"/>
              </a:lnSpc>
              <a:spcBef>
                <a:spcPts val="0"/>
              </a:spcBef>
              <a:spcAft>
                <a:spcPts val="0"/>
              </a:spcAft>
              <a:buNone/>
            </a:pPr>
            <a:endParaRPr sz="1400" b="0" i="1" u="none" strike="noStrike" cap="none" dirty="0">
              <a:solidFill>
                <a:srgbClr val="000000"/>
              </a:solidFill>
              <a:latin typeface="Arial"/>
              <a:ea typeface="Arial"/>
              <a:cs typeface="Arial"/>
              <a:sym typeface="Arial"/>
            </a:endParaRPr>
          </a:p>
        </p:txBody>
      </p:sp>
      <p:pic>
        <p:nvPicPr>
          <p:cNvPr id="192" name="Google Shape;192;ged71d92bed_0_37" descr="Vampire Squid"/>
          <p:cNvPicPr preferRelativeResize="0"/>
          <p:nvPr/>
        </p:nvPicPr>
        <p:blipFill rotWithShape="1">
          <a:blip r:embed="rId3">
            <a:alphaModFix/>
          </a:blip>
          <a:srcRect r="27555"/>
          <a:stretch/>
        </p:blipFill>
        <p:spPr>
          <a:xfrm>
            <a:off x="261665" y="1424289"/>
            <a:ext cx="4652820" cy="2870566"/>
          </a:xfrm>
          <a:prstGeom prst="rect">
            <a:avLst/>
          </a:prstGeom>
          <a:noFill/>
          <a:ln>
            <a:noFill/>
          </a:ln>
        </p:spPr>
      </p:pic>
      <p:sp>
        <p:nvSpPr>
          <p:cNvPr id="8" name="Google Shape;98;ged71d92bed_0_8">
            <a:extLst>
              <a:ext uri="{FF2B5EF4-FFF2-40B4-BE49-F238E27FC236}">
                <a16:creationId xmlns:a16="http://schemas.microsoft.com/office/drawing/2014/main" id="{CE056EB0-331E-43EE-A01E-C5B8395E9016}"/>
              </a:ext>
            </a:extLst>
          </p:cNvPr>
          <p:cNvSpPr txBox="1"/>
          <p:nvPr/>
        </p:nvSpPr>
        <p:spPr>
          <a:xfrm>
            <a:off x="178880" y="4294855"/>
            <a:ext cx="4735605" cy="341266"/>
          </a:xfrm>
          <a:prstGeom prst="rect">
            <a:avLst/>
          </a:prstGeom>
          <a:noFill/>
          <a:ln>
            <a:noFill/>
          </a:ln>
        </p:spPr>
        <p:txBody>
          <a:bodyPr spcFirstLastPara="1" wrap="square" lIns="91425" tIns="45700" rIns="91425" bIns="45700" anchor="t" anchorCtr="0">
            <a:spAutoFit/>
          </a:bodyPr>
          <a:lstStyle/>
          <a:p>
            <a:pPr>
              <a:buSzPts val="800"/>
            </a:pPr>
            <a:r>
              <a:rPr lang="en" sz="800" b="1" i="1" strike="noStrike" cap="none" dirty="0">
                <a:solidFill>
                  <a:schemeClr val="bg2"/>
                </a:solidFill>
                <a:latin typeface="Roboto"/>
                <a:ea typeface="Roboto"/>
                <a:cs typeface="Roboto"/>
                <a:sym typeface="Roboto"/>
              </a:rPr>
              <a:t>Image</a:t>
            </a:r>
            <a:r>
              <a:rPr lang="en" sz="800" b="0" i="1" strike="noStrike" cap="none" dirty="0">
                <a:solidFill>
                  <a:schemeClr val="bg2"/>
                </a:solidFill>
                <a:latin typeface="Roboto"/>
                <a:ea typeface="Roboto"/>
                <a:cs typeface="Roboto"/>
                <a:sym typeface="Roboto"/>
              </a:rPr>
              <a:t> courtesy </a:t>
            </a:r>
            <a:r>
              <a:rPr lang="en" sz="800" i="1" dirty="0">
                <a:solidFill>
                  <a:schemeClr val="bg2"/>
                </a:solidFill>
                <a:latin typeface="Roboto"/>
                <a:ea typeface="Roboto"/>
                <a:cs typeface="Roboto"/>
                <a:sym typeface="Roboto"/>
              </a:rPr>
              <a:t>Ocean Exploration Trust - Nautilus Live: </a:t>
            </a:r>
            <a:r>
              <a:rPr lang="en-US" sz="800" i="1" dirty="0">
                <a:solidFill>
                  <a:schemeClr val="bg2"/>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https://www.youtube.com/watch?v=4e4PvKK_lMU</a:t>
            </a:r>
            <a:r>
              <a:rPr lang="en-US" sz="800" i="1" dirty="0">
                <a:solidFill>
                  <a:schemeClr val="bg2"/>
                </a:solidFill>
                <a:latin typeface="Roboto"/>
                <a:ea typeface="Roboto"/>
                <a:cs typeface="Roboto"/>
                <a:sym typeface="Roboto"/>
              </a:rPr>
              <a:t> (video)</a:t>
            </a:r>
            <a:endParaRPr sz="1400" b="0" i="0" strike="noStrike" cap="none" dirty="0">
              <a:solidFill>
                <a:schemeClr val="bg2"/>
              </a:solidFill>
              <a:latin typeface="Arial"/>
              <a:ea typeface="Arial"/>
              <a:cs typeface="Arial"/>
              <a:sym typeface="Arial"/>
            </a:endParaRPr>
          </a:p>
        </p:txBody>
      </p:sp>
      <p:sp>
        <p:nvSpPr>
          <p:cNvPr id="9" name="Google Shape;179;ged71d92bed_0_28">
            <a:extLst>
              <a:ext uri="{FF2B5EF4-FFF2-40B4-BE49-F238E27FC236}">
                <a16:creationId xmlns:a16="http://schemas.microsoft.com/office/drawing/2014/main" id="{EDF6F86D-ADC1-4D57-9AFB-49240AB29363}"/>
              </a:ext>
            </a:extLst>
          </p:cNvPr>
          <p:cNvSpPr/>
          <p:nvPr/>
        </p:nvSpPr>
        <p:spPr>
          <a:xfrm>
            <a:off x="221494" y="1374199"/>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ed71d92bed_0_60"/>
          <p:cNvSpPr txBox="1"/>
          <p:nvPr/>
        </p:nvSpPr>
        <p:spPr>
          <a:xfrm>
            <a:off x="1572206" y="380009"/>
            <a:ext cx="7350300"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 sz="2200" b="1">
                <a:solidFill>
                  <a:srgbClr val="00A0DC"/>
                </a:solidFill>
                <a:latin typeface="Roboto"/>
                <a:ea typeface="Roboto"/>
                <a:cs typeface="Roboto"/>
                <a:sym typeface="Roboto"/>
              </a:rPr>
              <a:t>Anglerfish</a:t>
            </a:r>
            <a:endParaRPr sz="2200" b="0" i="1" u="none" strike="noStrike" cap="none">
              <a:solidFill>
                <a:srgbClr val="7C7C7C"/>
              </a:solidFill>
              <a:latin typeface="Roboto"/>
              <a:ea typeface="Roboto"/>
              <a:cs typeface="Roboto"/>
              <a:sym typeface="Roboto"/>
            </a:endParaRPr>
          </a:p>
        </p:txBody>
      </p:sp>
      <p:sp>
        <p:nvSpPr>
          <p:cNvPr id="198" name="Google Shape;198;ged71d92bed_0_60"/>
          <p:cNvSpPr txBox="1">
            <a:spLocks noGrp="1"/>
          </p:cNvSpPr>
          <p:nvPr>
            <p:ph type="sldNum" idx="12"/>
          </p:nvPr>
        </p:nvSpPr>
        <p:spPr>
          <a:xfrm>
            <a:off x="8472458" y="463612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a:solidFill>
                  <a:srgbClr val="7F7F7F"/>
                </a:solidFill>
              </a:rPr>
              <a:t>18</a:t>
            </a:fld>
            <a:endParaRPr sz="800">
              <a:solidFill>
                <a:srgbClr val="7F7F7F"/>
              </a:solidFill>
            </a:endParaRPr>
          </a:p>
        </p:txBody>
      </p:sp>
      <p:pic>
        <p:nvPicPr>
          <p:cNvPr id="201" name="Google Shape;201;ged71d92bed_0_60" descr="Anglerfish"/>
          <p:cNvPicPr preferRelativeResize="0"/>
          <p:nvPr/>
        </p:nvPicPr>
        <p:blipFill>
          <a:blip r:embed="rId3">
            <a:alphaModFix/>
          </a:blip>
          <a:stretch>
            <a:fillRect/>
          </a:stretch>
        </p:blipFill>
        <p:spPr>
          <a:xfrm>
            <a:off x="910815" y="1357515"/>
            <a:ext cx="2362200" cy="1762125"/>
          </a:xfrm>
          <a:prstGeom prst="rect">
            <a:avLst/>
          </a:prstGeom>
          <a:noFill/>
          <a:ln>
            <a:noFill/>
          </a:ln>
        </p:spPr>
      </p:pic>
      <p:sp>
        <p:nvSpPr>
          <p:cNvPr id="202" name="Google Shape;202;ged71d92bed_0_60"/>
          <p:cNvSpPr txBox="1"/>
          <p:nvPr/>
        </p:nvSpPr>
        <p:spPr>
          <a:xfrm>
            <a:off x="831497" y="3418712"/>
            <a:ext cx="6405325" cy="142343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dirty="0">
                <a:highlight>
                  <a:srgbClr val="FFFFFF"/>
                </a:highlight>
              </a:rPr>
              <a:t>Female deep-sea anglerfish grow up to about 20 cm (~8 in) while the males are much smaller </a:t>
            </a:r>
            <a:br>
              <a:rPr lang="en" dirty="0">
                <a:highlight>
                  <a:srgbClr val="FFFFFF"/>
                </a:highlight>
              </a:rPr>
            </a:br>
            <a:r>
              <a:rPr lang="en" dirty="0">
                <a:highlight>
                  <a:srgbClr val="FFFFFF"/>
                </a:highlight>
              </a:rPr>
              <a:t>(2.8 cm/~1 in) The females of some species of anglerfish have a symbiotic relationship with bioluminescent bacteria that make a home in the barbel that hangs from the tip of an elongated dorsal spine on the fish’s head. </a:t>
            </a:r>
            <a:endParaRPr dirty="0">
              <a:latin typeface="Roboto"/>
              <a:ea typeface="Roboto"/>
              <a:cs typeface="Roboto"/>
              <a:sym typeface="Roboto"/>
            </a:endParaRPr>
          </a:p>
        </p:txBody>
      </p:sp>
      <p:pic>
        <p:nvPicPr>
          <p:cNvPr id="203" name="Google Shape;203;ged71d92bed_0_60" descr="Anglerfish"/>
          <p:cNvPicPr preferRelativeResize="0"/>
          <p:nvPr/>
        </p:nvPicPr>
        <p:blipFill>
          <a:blip r:embed="rId4"/>
          <a:srcRect/>
          <a:stretch/>
        </p:blipFill>
        <p:spPr>
          <a:xfrm>
            <a:off x="3687184" y="1357514"/>
            <a:ext cx="3095625" cy="1762125"/>
          </a:xfrm>
          <a:prstGeom prst="rect">
            <a:avLst/>
          </a:prstGeom>
          <a:noFill/>
          <a:ln>
            <a:noFill/>
          </a:ln>
        </p:spPr>
      </p:pic>
      <p:sp>
        <p:nvSpPr>
          <p:cNvPr id="200" name="Google Shape;200;ged71d92bed_0_60"/>
          <p:cNvSpPr/>
          <p:nvPr/>
        </p:nvSpPr>
        <p:spPr>
          <a:xfrm>
            <a:off x="861015" y="1297983"/>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9" name="Google Shape;200;ged71d92bed_0_60">
            <a:extLst>
              <a:ext uri="{FF2B5EF4-FFF2-40B4-BE49-F238E27FC236}">
                <a16:creationId xmlns:a16="http://schemas.microsoft.com/office/drawing/2014/main" id="{FE76AA28-EF89-4891-8C4A-C0C1AB5D1F99}"/>
              </a:ext>
            </a:extLst>
          </p:cNvPr>
          <p:cNvSpPr/>
          <p:nvPr/>
        </p:nvSpPr>
        <p:spPr>
          <a:xfrm>
            <a:off x="3620286" y="1312951"/>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 name="Google Shape;70;p6">
            <a:extLst>
              <a:ext uri="{FF2B5EF4-FFF2-40B4-BE49-F238E27FC236}">
                <a16:creationId xmlns:a16="http://schemas.microsoft.com/office/drawing/2014/main" id="{DFD8966F-C8A4-40EC-99DB-B77578698EB0}"/>
              </a:ext>
            </a:extLst>
          </p:cNvPr>
          <p:cNvSpPr txBox="1"/>
          <p:nvPr/>
        </p:nvSpPr>
        <p:spPr>
          <a:xfrm>
            <a:off x="3587129" y="3138343"/>
            <a:ext cx="3507354" cy="338514"/>
          </a:xfrm>
          <a:prstGeom prst="rect">
            <a:avLst/>
          </a:prstGeom>
          <a:noFill/>
          <a:ln>
            <a:noFill/>
          </a:ln>
        </p:spPr>
        <p:txBody>
          <a:bodyPr spcFirstLastPara="1" wrap="square" lIns="91425" tIns="45700" rIns="91425" bIns="45700" anchor="t" anchorCtr="0">
            <a:spAutoFit/>
          </a:bodyPr>
          <a:lstStyle/>
          <a:p>
            <a:pPr lvl="0">
              <a:buSzPts val="800"/>
            </a:pPr>
            <a:r>
              <a:rPr lang="en-US" sz="800" b="1" i="1" dirty="0">
                <a:solidFill>
                  <a:schemeClr val="bg2"/>
                </a:solidFill>
                <a:latin typeface="Roboto"/>
                <a:ea typeface="Roboto"/>
                <a:cs typeface="Roboto"/>
                <a:sym typeface="Roboto"/>
              </a:rPr>
              <a:t>Image</a:t>
            </a:r>
            <a:r>
              <a:rPr lang="en-US" sz="800" i="1" dirty="0">
                <a:solidFill>
                  <a:schemeClr val="bg2"/>
                </a:solidFill>
                <a:latin typeface="Roboto"/>
                <a:ea typeface="Roboto"/>
                <a:cs typeface="Roboto"/>
                <a:sym typeface="Roboto"/>
              </a:rPr>
              <a:t> courtesy Woods Hole Oceanographic Institution: </a:t>
            </a:r>
            <a:br>
              <a:rPr lang="en-US" sz="800" i="1" dirty="0">
                <a:solidFill>
                  <a:schemeClr val="bg2"/>
                </a:solidFill>
                <a:latin typeface="Roboto"/>
                <a:ea typeface="Roboto"/>
                <a:cs typeface="Roboto"/>
                <a:sym typeface="Roboto"/>
              </a:rPr>
            </a:br>
            <a:r>
              <a:rPr lang="en-US" sz="800" i="1" dirty="0">
                <a:solidFill>
                  <a:schemeClr val="bg2"/>
                </a:solidFill>
                <a:latin typeface="Roboto"/>
                <a:ea typeface="Roboto"/>
                <a:cs typeface="Roboto"/>
                <a:sym typeface="Roboto"/>
                <a:hlinkClick r:id="rId5">
                  <a:extLst>
                    <a:ext uri="{A12FA001-AC4F-418D-AE19-62706E023703}">
                      <ahyp:hlinkClr xmlns:ahyp="http://schemas.microsoft.com/office/drawing/2018/hyperlinkcolor" xmlns="" val="tx"/>
                    </a:ext>
                  </a:extLst>
                </a:hlinkClick>
              </a:rPr>
              <a:t>https://twilightzone.whoi.edu/explore-the-otz/creature-features/anglerfish/</a:t>
            </a:r>
            <a:r>
              <a:rPr lang="en-US" sz="800" i="1" dirty="0">
                <a:solidFill>
                  <a:schemeClr val="bg2"/>
                </a:solidFill>
                <a:latin typeface="Roboto"/>
                <a:ea typeface="Roboto"/>
                <a:cs typeface="Roboto"/>
                <a:sym typeface="Roboto"/>
              </a:rPr>
              <a:t> </a:t>
            </a:r>
            <a:endParaRPr lang="en-US" dirty="0">
              <a:solidFill>
                <a:schemeClr val="bg2"/>
              </a:solidFill>
            </a:endParaRPr>
          </a:p>
        </p:txBody>
      </p:sp>
      <p:sp>
        <p:nvSpPr>
          <p:cNvPr id="12" name="Google Shape;70;p6">
            <a:extLst>
              <a:ext uri="{FF2B5EF4-FFF2-40B4-BE49-F238E27FC236}">
                <a16:creationId xmlns:a16="http://schemas.microsoft.com/office/drawing/2014/main" id="{4D5E42B8-4FA8-B34E-BF53-DEE10B06FFA8}"/>
              </a:ext>
            </a:extLst>
          </p:cNvPr>
          <p:cNvSpPr txBox="1"/>
          <p:nvPr/>
        </p:nvSpPr>
        <p:spPr>
          <a:xfrm>
            <a:off x="823727" y="3138343"/>
            <a:ext cx="286345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1" i="1" u="none" strike="noStrike" cap="none" dirty="0">
                <a:solidFill>
                  <a:schemeClr val="bg1">
                    <a:lumMod val="50000"/>
                  </a:schemeClr>
                </a:solidFill>
                <a:latin typeface="Roboto"/>
                <a:ea typeface="Roboto"/>
                <a:cs typeface="Roboto"/>
                <a:sym typeface="Roboto"/>
              </a:rPr>
              <a:t>Image</a:t>
            </a:r>
            <a:r>
              <a:rPr lang="en" sz="800" b="0" i="1" u="none" strike="noStrike" cap="none" dirty="0">
                <a:solidFill>
                  <a:schemeClr val="bg1">
                    <a:lumMod val="50000"/>
                  </a:schemeClr>
                </a:solidFill>
                <a:latin typeface="Roboto"/>
                <a:ea typeface="Roboto"/>
                <a:cs typeface="Roboto"/>
                <a:sym typeface="Roboto"/>
              </a:rPr>
              <a:t> courtesy Edie </a:t>
            </a:r>
            <a:r>
              <a:rPr lang="en" sz="800" b="0" i="1" u="none" strike="noStrike" cap="none" dirty="0" err="1">
                <a:solidFill>
                  <a:schemeClr val="bg1">
                    <a:lumMod val="50000"/>
                  </a:schemeClr>
                </a:solidFill>
                <a:latin typeface="Roboto"/>
                <a:ea typeface="Roboto"/>
                <a:cs typeface="Roboto"/>
                <a:sym typeface="Roboto"/>
              </a:rPr>
              <a:t>Widder</a:t>
            </a:r>
            <a:r>
              <a:rPr lang="en" sz="800" b="0" i="1" u="none" strike="noStrike" cap="none" dirty="0">
                <a:solidFill>
                  <a:schemeClr val="bg1">
                    <a:lumMod val="50000"/>
                  </a:schemeClr>
                </a:solidFill>
                <a:latin typeface="Roboto"/>
                <a:ea typeface="Roboto"/>
                <a:cs typeface="Roboto"/>
                <a:sym typeface="Roboto"/>
              </a:rPr>
              <a:t>, NOAA Ocean Today</a:t>
            </a:r>
            <a:r>
              <a:rPr lang="en" sz="800" i="1" dirty="0">
                <a:solidFill>
                  <a:schemeClr val="bg1">
                    <a:lumMod val="50000"/>
                  </a:schemeClr>
                </a:solidFill>
                <a:latin typeface="Roboto"/>
                <a:ea typeface="Roboto"/>
                <a:cs typeface="Roboto"/>
                <a:sym typeface="Roboto"/>
              </a:rPr>
              <a:t>:</a:t>
            </a:r>
          </a:p>
          <a:p>
            <a:pPr>
              <a:buSzPts val="800"/>
            </a:pPr>
            <a:r>
              <a:rPr lang="en-US" sz="800" i="1" dirty="0">
                <a:solidFill>
                  <a:schemeClr val="bg2"/>
                </a:solidFill>
                <a:latin typeface="Arial" panose="020B0604020202020204" pitchFamily="34" charset="0"/>
                <a:hlinkClick r:id="rId6">
                  <a:extLst>
                    <a:ext uri="{A12FA001-AC4F-418D-AE19-62706E023703}">
                      <ahyp:hlinkClr xmlns:ahyp="http://schemas.microsoft.com/office/drawing/2018/hyperlinkcolor" xmlns="" val="tx"/>
                    </a:ext>
                  </a:extLst>
                </a:hlinkClick>
              </a:rPr>
              <a:t>https://oceantoday.noaa.gov/bioluminescentocean/</a:t>
            </a:r>
            <a:r>
              <a:rPr lang="en-US" sz="800" i="1" dirty="0">
                <a:solidFill>
                  <a:schemeClr val="bg2"/>
                </a:solidFill>
                <a:latin typeface="Arial" panose="020B0604020202020204" pitchFamily="34" charset="0"/>
              </a:rPr>
              <a:t> (video)</a:t>
            </a:r>
            <a:endParaRPr lang="en" sz="800" b="0" i="1" u="none" strike="noStrike" cap="none" dirty="0">
              <a:solidFill>
                <a:schemeClr val="bg2"/>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2"/>
          <p:cNvSpPr txBox="1"/>
          <p:nvPr/>
        </p:nvSpPr>
        <p:spPr>
          <a:xfrm>
            <a:off x="1572206" y="380009"/>
            <a:ext cx="7350300"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 sz="2200" b="1" i="0" u="none" strike="noStrike" cap="none">
                <a:solidFill>
                  <a:srgbClr val="00A0DC"/>
                </a:solidFill>
                <a:latin typeface="Roboto"/>
                <a:ea typeface="Roboto"/>
                <a:cs typeface="Roboto"/>
                <a:sym typeface="Roboto"/>
              </a:rPr>
              <a:t>Think About It!</a:t>
            </a:r>
            <a:endParaRPr sz="2200" b="0" i="1" u="none" strike="noStrike" cap="none">
              <a:solidFill>
                <a:srgbClr val="7C7C7C"/>
              </a:solidFill>
              <a:latin typeface="Roboto"/>
              <a:ea typeface="Roboto"/>
              <a:cs typeface="Roboto"/>
              <a:sym typeface="Roboto"/>
            </a:endParaRPr>
          </a:p>
        </p:txBody>
      </p:sp>
      <p:sp>
        <p:nvSpPr>
          <p:cNvPr id="26" name="Google Shape;26;p2"/>
          <p:cNvSpPr txBox="1">
            <a:spLocks noGrp="1"/>
          </p:cNvSpPr>
          <p:nvPr>
            <p:ph type="sldNum" idx="12"/>
          </p:nvPr>
        </p:nvSpPr>
        <p:spPr>
          <a:xfrm>
            <a:off x="8472458" y="463612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a:solidFill>
                  <a:srgbClr val="7F7F7F"/>
                </a:solidFill>
              </a:rPr>
              <a:t>2</a:t>
            </a:fld>
            <a:endParaRPr sz="800">
              <a:solidFill>
                <a:srgbClr val="7F7F7F"/>
              </a:solidFill>
            </a:endParaRPr>
          </a:p>
        </p:txBody>
      </p:sp>
      <p:sp>
        <p:nvSpPr>
          <p:cNvPr id="27" name="Google Shape;27;p2"/>
          <p:cNvSpPr txBox="1"/>
          <p:nvPr/>
        </p:nvSpPr>
        <p:spPr>
          <a:xfrm>
            <a:off x="1524412" y="1073726"/>
            <a:ext cx="7511400" cy="4165213"/>
          </a:xfrm>
          <a:prstGeom prst="rect">
            <a:avLst/>
          </a:prstGeom>
          <a:noFill/>
          <a:ln>
            <a:noFill/>
          </a:ln>
        </p:spPr>
        <p:txBody>
          <a:bodyPr spcFirstLastPara="1" wrap="square" lIns="91425" tIns="91425" rIns="91425" bIns="91425" anchor="t" anchorCtr="0">
            <a:spAutoFit/>
          </a:bodyPr>
          <a:lstStyle/>
          <a:p>
            <a:pPr>
              <a:lnSpc>
                <a:spcPts val="2800"/>
              </a:lnSpc>
              <a:spcBef>
                <a:spcPts val="800"/>
              </a:spcBef>
              <a:buSzPts val="2000"/>
            </a:pPr>
            <a:r>
              <a:rPr lang="en-US" sz="1800" b="1" i="1" u="none" strike="noStrike" cap="none" dirty="0">
                <a:solidFill>
                  <a:schemeClr val="dk2"/>
                </a:solidFill>
                <a:latin typeface="Roboto"/>
                <a:ea typeface="Roboto"/>
                <a:cs typeface="Roboto"/>
                <a:sym typeface="Roboto"/>
              </a:rPr>
              <a:t>Plant, animal, bacteria, fungus, etc.</a:t>
            </a:r>
          </a:p>
          <a:p>
            <a:pPr marL="0" marR="0" lvl="0" indent="0" algn="l" rtl="0">
              <a:lnSpc>
                <a:spcPts val="2800"/>
              </a:lnSpc>
              <a:spcBef>
                <a:spcPts val="800"/>
              </a:spcBef>
              <a:spcAft>
                <a:spcPts val="800"/>
              </a:spcAft>
              <a:buClr>
                <a:srgbClr val="000000"/>
              </a:buClr>
              <a:buSzPts val="2000"/>
              <a:buFont typeface="Arial"/>
              <a:buNone/>
            </a:pPr>
            <a:r>
              <a:rPr lang="en" sz="1800" b="1" i="0" u="none" strike="noStrike" cap="none" dirty="0">
                <a:solidFill>
                  <a:schemeClr val="dk2"/>
                </a:solidFill>
                <a:highlight>
                  <a:srgbClr val="FFFFFF"/>
                </a:highlight>
                <a:latin typeface="Roboto"/>
                <a:ea typeface="Roboto"/>
                <a:cs typeface="Roboto"/>
                <a:sym typeface="Roboto"/>
              </a:rPr>
              <a:t>What kind of organism is it? </a:t>
            </a:r>
            <a:r>
              <a:rPr lang="en" sz="1800" b="1" i="0" u="none" strike="noStrike" cap="none" dirty="0">
                <a:solidFill>
                  <a:schemeClr val="dk2"/>
                </a:solidFill>
                <a:latin typeface="Roboto"/>
                <a:ea typeface="Roboto"/>
                <a:cs typeface="Roboto"/>
                <a:sym typeface="Roboto"/>
              </a:rPr>
              <a:t>What is your evidence?</a:t>
            </a:r>
            <a:br>
              <a:rPr lang="en" sz="1800" b="1" i="0" u="none" strike="noStrike" cap="none" dirty="0">
                <a:solidFill>
                  <a:schemeClr val="dk2"/>
                </a:solidFill>
                <a:latin typeface="Roboto"/>
                <a:ea typeface="Roboto"/>
                <a:cs typeface="Roboto"/>
                <a:sym typeface="Roboto"/>
              </a:rPr>
            </a:br>
            <a:r>
              <a:rPr lang="en-US" sz="1800" b="1" i="0" u="none" strike="noStrike" cap="none" dirty="0">
                <a:solidFill>
                  <a:srgbClr val="00A0DC"/>
                </a:solidFill>
                <a:latin typeface="Roboto"/>
                <a:ea typeface="Roboto"/>
                <a:cs typeface="Roboto"/>
                <a:sym typeface="Roboto"/>
              </a:rPr>
              <a:t>Where in the ocean do you think it lives? What makes you think that?</a:t>
            </a:r>
            <a:r>
              <a:rPr lang="en-US" sz="1800" dirty="0">
                <a:ea typeface="Roboto"/>
              </a:rPr>
              <a:t/>
            </a:r>
            <a:br>
              <a:rPr lang="en-US" sz="1800" dirty="0">
                <a:ea typeface="Roboto"/>
              </a:rPr>
            </a:br>
            <a:r>
              <a:rPr lang="en" sz="1800" b="1" i="0" u="none" strike="noStrike" cap="none" dirty="0">
                <a:solidFill>
                  <a:schemeClr val="dk2"/>
                </a:solidFill>
                <a:latin typeface="Roboto"/>
                <a:ea typeface="Roboto"/>
                <a:cs typeface="Roboto"/>
                <a:sym typeface="Roboto"/>
              </a:rPr>
              <a:t>What adaptations (</a:t>
            </a:r>
            <a:r>
              <a:rPr lang="en" sz="1800" b="1" dirty="0">
                <a:solidFill>
                  <a:schemeClr val="dk2"/>
                </a:solidFill>
                <a:latin typeface="Roboto"/>
                <a:ea typeface="Roboto"/>
                <a:cs typeface="Roboto"/>
                <a:sym typeface="Roboto"/>
              </a:rPr>
              <a:t>physical or behavioral) </a:t>
            </a:r>
            <a:r>
              <a:rPr lang="en" sz="1800" b="1" i="0" u="none" strike="noStrike" cap="none" dirty="0">
                <a:solidFill>
                  <a:schemeClr val="dk2"/>
                </a:solidFill>
                <a:latin typeface="Roboto"/>
                <a:ea typeface="Roboto"/>
                <a:cs typeface="Roboto"/>
                <a:sym typeface="Roboto"/>
              </a:rPr>
              <a:t>might help it to survive in this environment? Describe them.</a:t>
            </a:r>
            <a:r>
              <a:rPr lang="en" sz="1800" b="1" dirty="0">
                <a:solidFill>
                  <a:schemeClr val="dk2"/>
                </a:solidFill>
                <a:latin typeface="Roboto"/>
                <a:ea typeface="Roboto"/>
                <a:cs typeface="Roboto"/>
                <a:sym typeface="Roboto"/>
              </a:rPr>
              <a:t/>
            </a:r>
            <a:br>
              <a:rPr lang="en" sz="1800" b="1" dirty="0">
                <a:solidFill>
                  <a:schemeClr val="dk2"/>
                </a:solidFill>
                <a:latin typeface="Roboto"/>
                <a:ea typeface="Roboto"/>
                <a:cs typeface="Roboto"/>
                <a:sym typeface="Roboto"/>
              </a:rPr>
            </a:br>
            <a:r>
              <a:rPr lang="en" sz="1800" b="1" i="0" u="none" strike="noStrike" cap="none" dirty="0">
                <a:solidFill>
                  <a:srgbClr val="00A0DC"/>
                </a:solidFill>
                <a:latin typeface="Roboto"/>
                <a:ea typeface="Roboto"/>
                <a:cs typeface="Roboto"/>
                <a:sym typeface="Roboto"/>
              </a:rPr>
              <a:t>How might it get food? How might it eat?</a:t>
            </a:r>
            <a:r>
              <a:rPr lang="en" sz="1800" b="1" dirty="0">
                <a:solidFill>
                  <a:srgbClr val="00A0DC"/>
                </a:solidFill>
                <a:latin typeface="Roboto"/>
                <a:ea typeface="Roboto"/>
                <a:cs typeface="Roboto"/>
                <a:sym typeface="Roboto"/>
              </a:rPr>
              <a:t/>
            </a:r>
            <a:br>
              <a:rPr lang="en" sz="1800" b="1" dirty="0">
                <a:solidFill>
                  <a:srgbClr val="00A0DC"/>
                </a:solidFill>
                <a:latin typeface="Roboto"/>
                <a:ea typeface="Roboto"/>
                <a:cs typeface="Roboto"/>
                <a:sym typeface="Roboto"/>
              </a:rPr>
            </a:br>
            <a:r>
              <a:rPr lang="en" sz="1800" b="1" i="0" u="none" strike="noStrike" cap="none" dirty="0">
                <a:solidFill>
                  <a:schemeClr val="dk2"/>
                </a:solidFill>
                <a:latin typeface="Roboto"/>
                <a:ea typeface="Roboto"/>
                <a:cs typeface="Roboto"/>
                <a:sym typeface="Roboto"/>
              </a:rPr>
              <a:t>How might it defend itself</a:t>
            </a:r>
            <a:r>
              <a:rPr lang="en" sz="1800" b="1" dirty="0">
                <a:solidFill>
                  <a:schemeClr val="dk2"/>
                </a:solidFill>
                <a:latin typeface="Roboto"/>
                <a:ea typeface="Roboto"/>
                <a:cs typeface="Roboto"/>
                <a:sym typeface="Roboto"/>
              </a:rPr>
              <a:t> or avoid being eaten?</a:t>
            </a:r>
            <a:br>
              <a:rPr lang="en" sz="1800" b="1" dirty="0">
                <a:solidFill>
                  <a:schemeClr val="dk2"/>
                </a:solidFill>
                <a:latin typeface="Roboto"/>
                <a:ea typeface="Roboto"/>
                <a:cs typeface="Roboto"/>
                <a:sym typeface="Roboto"/>
              </a:rPr>
            </a:br>
            <a:r>
              <a:rPr lang="en" sz="1800" b="1" dirty="0">
                <a:solidFill>
                  <a:srgbClr val="00A0DC"/>
                </a:solidFill>
                <a:latin typeface="Roboto"/>
                <a:ea typeface="Roboto"/>
                <a:cs typeface="Roboto"/>
                <a:sym typeface="Roboto"/>
              </a:rPr>
              <a:t>How  might it find a mate?</a:t>
            </a:r>
            <a:br>
              <a:rPr lang="en" sz="1800" b="1" dirty="0">
                <a:solidFill>
                  <a:srgbClr val="00A0DC"/>
                </a:solidFill>
                <a:latin typeface="Roboto"/>
                <a:ea typeface="Roboto"/>
                <a:cs typeface="Roboto"/>
                <a:sym typeface="Roboto"/>
              </a:rPr>
            </a:br>
            <a:r>
              <a:rPr lang="en" sz="1800" b="1" i="0" u="none" strike="noStrike" cap="none" dirty="0">
                <a:solidFill>
                  <a:schemeClr val="dk2"/>
                </a:solidFill>
                <a:latin typeface="Roboto"/>
                <a:ea typeface="Roboto"/>
                <a:cs typeface="Roboto"/>
                <a:sym typeface="Roboto"/>
              </a:rPr>
              <a:t>What questions do you have about the organism?</a:t>
            </a:r>
            <a:endParaRPr sz="1800" b="1" i="0" u="none" strike="noStrike" cap="none" dirty="0">
              <a:solidFill>
                <a:schemeClr val="dk2"/>
              </a:solidFill>
              <a:latin typeface="Roboto"/>
              <a:ea typeface="Roboto"/>
              <a:cs typeface="Roboto"/>
              <a:sym typeface="Roboto"/>
            </a:endParaRPr>
          </a:p>
          <a:p>
            <a:pPr marL="171450" marR="0" lvl="0" indent="-114300" algn="l" rtl="0">
              <a:lnSpc>
                <a:spcPct val="100000"/>
              </a:lnSpc>
              <a:spcBef>
                <a:spcPts val="1000"/>
              </a:spcBef>
              <a:spcAft>
                <a:spcPts val="100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3"/>
          <p:cNvSpPr txBox="1"/>
          <p:nvPr/>
        </p:nvSpPr>
        <p:spPr>
          <a:xfrm>
            <a:off x="1572206" y="380009"/>
            <a:ext cx="7350300"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 sz="2200" b="1" i="0" u="none" strike="noStrike" cap="none">
                <a:solidFill>
                  <a:srgbClr val="00A0DC"/>
                </a:solidFill>
                <a:latin typeface="Roboto"/>
                <a:ea typeface="Roboto"/>
                <a:cs typeface="Roboto"/>
                <a:sym typeface="Roboto"/>
              </a:rPr>
              <a:t>Organism A</a:t>
            </a:r>
            <a:endParaRPr sz="2200" b="0" i="1" u="none" strike="noStrike" cap="none">
              <a:solidFill>
                <a:srgbClr val="7C7C7C"/>
              </a:solidFill>
              <a:latin typeface="Roboto"/>
              <a:ea typeface="Roboto"/>
              <a:cs typeface="Roboto"/>
              <a:sym typeface="Roboto"/>
            </a:endParaRPr>
          </a:p>
        </p:txBody>
      </p:sp>
      <p:sp>
        <p:nvSpPr>
          <p:cNvPr id="33" name="Google Shape;33;p3"/>
          <p:cNvSpPr txBox="1">
            <a:spLocks noGrp="1"/>
          </p:cNvSpPr>
          <p:nvPr>
            <p:ph type="sldNum" idx="12"/>
          </p:nvPr>
        </p:nvSpPr>
        <p:spPr>
          <a:xfrm>
            <a:off x="8472458" y="463612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a:solidFill>
                  <a:srgbClr val="7F7F7F"/>
                </a:solidFill>
              </a:rPr>
              <a:t>3</a:t>
            </a:fld>
            <a:endParaRPr sz="800">
              <a:solidFill>
                <a:srgbClr val="7F7F7F"/>
              </a:solidFill>
            </a:endParaRPr>
          </a:p>
        </p:txBody>
      </p:sp>
      <p:sp>
        <p:nvSpPr>
          <p:cNvPr id="34" name="Google Shape;34;p3" descr="Organism A"/>
          <p:cNvSpPr txBox="1"/>
          <p:nvPr/>
        </p:nvSpPr>
        <p:spPr>
          <a:xfrm>
            <a:off x="4451606" y="4594234"/>
            <a:ext cx="4470900" cy="338514"/>
          </a:xfrm>
          <a:prstGeom prst="rect">
            <a:avLst/>
          </a:prstGeom>
          <a:noFill/>
          <a:ln>
            <a:noFill/>
          </a:ln>
        </p:spPr>
        <p:txBody>
          <a:bodyPr spcFirstLastPara="1" wrap="square" lIns="91425" tIns="45700" rIns="91425" bIns="45700" anchor="t" anchorCtr="0">
            <a:spAutoFit/>
          </a:bodyPr>
          <a:lstStyle/>
          <a:p>
            <a:pPr lvl="0">
              <a:buSzPts val="800"/>
            </a:pPr>
            <a:r>
              <a:rPr lang="en" sz="800" b="1" i="1" u="none" strike="noStrike" cap="none" dirty="0">
                <a:solidFill>
                  <a:schemeClr val="bg2"/>
                </a:solidFill>
                <a:latin typeface="Roboto"/>
                <a:ea typeface="Roboto"/>
                <a:cs typeface="Roboto"/>
                <a:sym typeface="Roboto"/>
              </a:rPr>
              <a:t>Image</a:t>
            </a:r>
            <a:r>
              <a:rPr lang="en" sz="800" b="0" i="1" u="none" strike="noStrike" cap="none" dirty="0">
                <a:solidFill>
                  <a:schemeClr val="bg2"/>
                </a:solidFill>
                <a:latin typeface="Roboto"/>
                <a:ea typeface="Roboto"/>
                <a:cs typeface="Roboto"/>
                <a:sym typeface="Roboto"/>
              </a:rPr>
              <a:t> copyright  E. Widder: </a:t>
            </a:r>
            <a:r>
              <a:rPr lang="en" sz="800" b="0" i="1" u="none" strike="noStrike" cap="none" dirty="0">
                <a:solidFill>
                  <a:schemeClr val="bg2"/>
                </a:solidFill>
                <a:latin typeface="Roboto"/>
                <a:ea typeface="Roboto"/>
                <a:cs typeface="Roboto"/>
                <a:sym typeface="Roboto"/>
                <a:hlinkClick r:id="rId3"/>
              </a:rPr>
              <a:t>h</a:t>
            </a:r>
            <a:r>
              <a:rPr lang="en-US" sz="800" i="1" dirty="0">
                <a:solidFill>
                  <a:schemeClr val="bg2"/>
                </a:solidFill>
                <a:latin typeface="Roboto"/>
                <a:ea typeface="Roboto"/>
                <a:cs typeface="Roboto"/>
                <a:sym typeface="Roboto"/>
                <a:hlinkClick r:id="rId3"/>
              </a:rPr>
              <a:t>ttps://oceanexplorer.noaa.gov/edu/themes/images/biolum_thumb.jpg</a:t>
            </a:r>
            <a:r>
              <a:rPr lang="en-US" sz="800" i="1" dirty="0">
                <a:solidFill>
                  <a:schemeClr val="bg2"/>
                </a:solidFill>
                <a:latin typeface="Roboto"/>
                <a:ea typeface="Roboto"/>
                <a:cs typeface="Roboto"/>
                <a:sym typeface="Roboto"/>
              </a:rPr>
              <a:t> </a:t>
            </a:r>
            <a:endParaRPr sz="1400" b="0" i="0" u="none" strike="noStrike" cap="none" dirty="0">
              <a:solidFill>
                <a:schemeClr val="bg2"/>
              </a:solidFill>
              <a:latin typeface="Arial"/>
              <a:ea typeface="Arial"/>
              <a:cs typeface="Arial"/>
              <a:sym typeface="Arial"/>
            </a:endParaRPr>
          </a:p>
        </p:txBody>
      </p:sp>
      <p:sp>
        <p:nvSpPr>
          <p:cNvPr id="35" name="Google Shape;35;p3"/>
          <p:cNvSpPr txBox="1"/>
          <p:nvPr/>
        </p:nvSpPr>
        <p:spPr>
          <a:xfrm>
            <a:off x="1572201" y="1474550"/>
            <a:ext cx="3127200" cy="1176600"/>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lnSpc>
                <a:spcPct val="100000"/>
              </a:lnSpc>
              <a:spcBef>
                <a:spcPts val="0"/>
              </a:spcBef>
              <a:spcAft>
                <a:spcPts val="0"/>
              </a:spcAft>
              <a:buClr>
                <a:schemeClr val="accent1"/>
              </a:buClr>
              <a:buSzPct val="189189"/>
              <a:buFont typeface="Merriweather"/>
              <a:buNone/>
            </a:pPr>
            <a:r>
              <a:rPr lang="en" sz="1600" b="0" i="1" u="none" strike="noStrike" cap="none">
                <a:solidFill>
                  <a:schemeClr val="lt1"/>
                </a:solidFill>
                <a:latin typeface="Roboto"/>
                <a:ea typeface="Roboto"/>
                <a:cs typeface="Roboto"/>
                <a:sym typeface="Roboto"/>
              </a:rPr>
              <a:t>We will need high-res versions of the images suitable for printing. An image with external illumination would also be helpful. Is it a dragonfish?</a:t>
            </a:r>
            <a:endParaRPr sz="1600" b="0" i="1" u="none" strike="noStrike" cap="none">
              <a:solidFill>
                <a:schemeClr val="lt1"/>
              </a:solidFill>
              <a:latin typeface="Roboto"/>
              <a:ea typeface="Roboto"/>
              <a:cs typeface="Roboto"/>
              <a:sym typeface="Roboto"/>
            </a:endParaRPr>
          </a:p>
        </p:txBody>
      </p:sp>
      <p:grpSp>
        <p:nvGrpSpPr>
          <p:cNvPr id="36" name="Google Shape;36;p3" descr="Organism A"/>
          <p:cNvGrpSpPr/>
          <p:nvPr/>
        </p:nvGrpSpPr>
        <p:grpSpPr>
          <a:xfrm>
            <a:off x="38102" y="1558839"/>
            <a:ext cx="4470801" cy="2327160"/>
            <a:chOff x="0" y="1101639"/>
            <a:chExt cx="4470801" cy="2327160"/>
          </a:xfrm>
        </p:grpSpPr>
        <p:pic>
          <p:nvPicPr>
            <p:cNvPr id="37" name="Google Shape;37;p3"/>
            <p:cNvPicPr preferRelativeResize="0"/>
            <p:nvPr/>
          </p:nvPicPr>
          <p:blipFill rotWithShape="1">
            <a:blip r:embed="rId4">
              <a:alphaModFix/>
            </a:blip>
            <a:srcRect/>
            <a:stretch/>
          </p:blipFill>
          <p:spPr>
            <a:xfrm>
              <a:off x="68275" y="1177850"/>
              <a:ext cx="4402526" cy="2250949"/>
            </a:xfrm>
            <a:prstGeom prst="rect">
              <a:avLst/>
            </a:prstGeom>
            <a:noFill/>
            <a:ln>
              <a:noFill/>
            </a:ln>
          </p:spPr>
        </p:pic>
        <p:sp>
          <p:nvSpPr>
            <p:cNvPr id="38" name="Google Shape;38;p3"/>
            <p:cNvSpPr/>
            <p:nvPr/>
          </p:nvSpPr>
          <p:spPr>
            <a:xfrm>
              <a:off x="0" y="1101639"/>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39" name="Google Shape;39;p3" descr="Organism A"/>
          <p:cNvGrpSpPr/>
          <p:nvPr/>
        </p:nvGrpSpPr>
        <p:grpSpPr>
          <a:xfrm>
            <a:off x="4470808" y="1137114"/>
            <a:ext cx="4402526" cy="3441947"/>
            <a:chOff x="4495808" y="1101639"/>
            <a:chExt cx="4709540" cy="3575210"/>
          </a:xfrm>
        </p:grpSpPr>
        <p:pic>
          <p:nvPicPr>
            <p:cNvPr id="40" name="Google Shape;40;p3"/>
            <p:cNvPicPr preferRelativeResize="0"/>
            <p:nvPr/>
          </p:nvPicPr>
          <p:blipFill rotWithShape="1">
            <a:blip r:embed="rId5">
              <a:alphaModFix/>
            </a:blip>
            <a:srcRect/>
            <a:stretch/>
          </p:blipFill>
          <p:spPr>
            <a:xfrm>
              <a:off x="4571999" y="1177841"/>
              <a:ext cx="4633349" cy="3499008"/>
            </a:xfrm>
            <a:prstGeom prst="rect">
              <a:avLst/>
            </a:prstGeom>
            <a:noFill/>
            <a:ln>
              <a:noFill/>
            </a:ln>
          </p:spPr>
        </p:pic>
        <p:sp>
          <p:nvSpPr>
            <p:cNvPr id="41" name="Google Shape;41;p3"/>
            <p:cNvSpPr/>
            <p:nvPr/>
          </p:nvSpPr>
          <p:spPr>
            <a:xfrm>
              <a:off x="4495808" y="1101639"/>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42" name="Google Shape;42;p3"/>
          <p:cNvSpPr txBox="1"/>
          <p:nvPr/>
        </p:nvSpPr>
        <p:spPr>
          <a:xfrm>
            <a:off x="38102" y="3884567"/>
            <a:ext cx="4402526" cy="584735"/>
          </a:xfrm>
          <a:prstGeom prst="rect">
            <a:avLst/>
          </a:prstGeom>
          <a:noFill/>
          <a:ln>
            <a:noFill/>
          </a:ln>
        </p:spPr>
        <p:txBody>
          <a:bodyPr spcFirstLastPara="1" wrap="square" lIns="91425" tIns="45700" rIns="91425" bIns="45700" anchor="t" anchorCtr="0">
            <a:spAutoFit/>
          </a:bodyPr>
          <a:lstStyle/>
          <a:p>
            <a:pPr>
              <a:buSzPts val="800"/>
            </a:pPr>
            <a:r>
              <a:rPr lang="en" sz="800" b="1" i="1" u="none" strike="noStrike" cap="none" dirty="0">
                <a:solidFill>
                  <a:schemeClr val="bg2"/>
                </a:solidFill>
                <a:latin typeface="Roboto"/>
                <a:ea typeface="Roboto"/>
                <a:cs typeface="Roboto"/>
                <a:sym typeface="Roboto"/>
              </a:rPr>
              <a:t>Image</a:t>
            </a:r>
            <a:r>
              <a:rPr lang="en" sz="800" b="0" i="1" u="none" strike="noStrike" cap="none" dirty="0">
                <a:solidFill>
                  <a:schemeClr val="bg2"/>
                </a:solidFill>
                <a:latin typeface="Roboto"/>
                <a:ea typeface="Roboto"/>
                <a:cs typeface="Roboto"/>
                <a:sym typeface="Roboto"/>
              </a:rPr>
              <a:t> courtesy NOAA Ocean Exploration: </a:t>
            </a:r>
            <a:r>
              <a:rPr lang="en-US" sz="800" i="1" dirty="0">
                <a:solidFill>
                  <a:schemeClr val="bg2"/>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https://oceanexplorer.noaa.gov/okeanos/explorations/ex1907/dailyupdates/nov4/media/dive04-dragonfish-1280x720.mp4</a:t>
            </a:r>
            <a:r>
              <a:rPr lang="en-US" sz="800" i="1" dirty="0">
                <a:solidFill>
                  <a:schemeClr val="bg2"/>
                </a:solidFill>
                <a:latin typeface="Roboto"/>
                <a:ea typeface="Roboto"/>
                <a:cs typeface="Roboto"/>
                <a:sym typeface="Roboto"/>
              </a:rPr>
              <a:t> (video)</a:t>
            </a:r>
          </a:p>
          <a:p>
            <a:pPr marL="0" marR="0" lvl="0" indent="0" algn="l" rtl="0">
              <a:lnSpc>
                <a:spcPct val="100000"/>
              </a:lnSpc>
              <a:spcBef>
                <a:spcPts val="0"/>
              </a:spcBef>
              <a:spcAft>
                <a:spcPts val="0"/>
              </a:spcAft>
              <a:buClr>
                <a:srgbClr val="000000"/>
              </a:buClr>
              <a:buSzPts val="800"/>
              <a:buFont typeface="Arial"/>
              <a:buNone/>
            </a:pPr>
            <a:endParaRPr sz="800" b="0" i="1" u="none" strike="noStrike" cap="none" dirty="0">
              <a:solidFill>
                <a:schemeClr val="bg2"/>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4"/>
          <p:cNvSpPr txBox="1"/>
          <p:nvPr/>
        </p:nvSpPr>
        <p:spPr>
          <a:xfrm>
            <a:off x="1572206" y="380009"/>
            <a:ext cx="7350300"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 sz="2200" b="1" i="0" u="none" strike="noStrike" cap="none">
                <a:solidFill>
                  <a:srgbClr val="00A0DC"/>
                </a:solidFill>
                <a:latin typeface="Roboto"/>
                <a:ea typeface="Roboto"/>
                <a:cs typeface="Roboto"/>
                <a:sym typeface="Roboto"/>
              </a:rPr>
              <a:t>Organism B</a:t>
            </a:r>
            <a:endParaRPr sz="2200" b="0" i="1" u="none" strike="noStrike" cap="none">
              <a:solidFill>
                <a:srgbClr val="7C7C7C"/>
              </a:solidFill>
              <a:latin typeface="Roboto"/>
              <a:ea typeface="Roboto"/>
              <a:cs typeface="Roboto"/>
              <a:sym typeface="Roboto"/>
            </a:endParaRPr>
          </a:p>
        </p:txBody>
      </p:sp>
      <p:sp>
        <p:nvSpPr>
          <p:cNvPr id="48" name="Google Shape;48;p4"/>
          <p:cNvSpPr txBox="1">
            <a:spLocks noGrp="1"/>
          </p:cNvSpPr>
          <p:nvPr>
            <p:ph type="sldNum" idx="12"/>
          </p:nvPr>
        </p:nvSpPr>
        <p:spPr>
          <a:xfrm>
            <a:off x="8472458" y="463612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a:solidFill>
                  <a:srgbClr val="7F7F7F"/>
                </a:solidFill>
              </a:rPr>
              <a:t>4</a:t>
            </a:fld>
            <a:endParaRPr sz="800">
              <a:solidFill>
                <a:srgbClr val="7F7F7F"/>
              </a:solidFill>
            </a:endParaRPr>
          </a:p>
        </p:txBody>
      </p:sp>
      <p:sp>
        <p:nvSpPr>
          <p:cNvPr id="49" name="Google Shape;49;p4"/>
          <p:cNvSpPr txBox="1"/>
          <p:nvPr/>
        </p:nvSpPr>
        <p:spPr>
          <a:xfrm>
            <a:off x="414657" y="4095250"/>
            <a:ext cx="66594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1" i="1" u="none" strike="noStrike" cap="none" dirty="0">
                <a:solidFill>
                  <a:schemeClr val="bg2"/>
                </a:solidFill>
                <a:latin typeface="Roboto"/>
                <a:ea typeface="Roboto"/>
                <a:cs typeface="Roboto"/>
                <a:sym typeface="Roboto"/>
              </a:rPr>
              <a:t>Image</a:t>
            </a:r>
            <a:r>
              <a:rPr lang="en" sz="800" b="0" i="1" u="none" strike="noStrike" cap="none" dirty="0">
                <a:solidFill>
                  <a:schemeClr val="bg2"/>
                </a:solidFill>
                <a:latin typeface="Roboto"/>
                <a:ea typeface="Roboto"/>
                <a:cs typeface="Roboto"/>
                <a:sym typeface="Roboto"/>
              </a:rPr>
              <a:t> courtesy Sönke Johnsen and Katie Thomas, NOAA Ocean Exploration: </a:t>
            </a:r>
            <a:r>
              <a:rPr lang="en" sz="800" b="0" i="1" u="sng" strike="noStrike" cap="none" dirty="0">
                <a:solidFill>
                  <a:schemeClr val="bg2"/>
                </a:solidFill>
                <a:latin typeface="Roboto"/>
                <a:ea typeface="Roboto"/>
                <a:cs typeface="Roboto"/>
                <a:sym typeface="Roboto"/>
                <a:hlinkClick r:id="rId3">
                  <a:extLst>
                    <a:ext uri="{A12FA001-AC4F-418D-AE19-62706E023703}">
                      <ahyp:hlinkClr xmlns:ahyp="http://schemas.microsoft.com/office/drawing/2018/hyperlinkcolor" xmlns="" val="tx"/>
                    </a:ext>
                  </a:extLst>
                </a:hlinkClick>
              </a:rPr>
              <a:t>https://oceanexplorer.noaa.gov/facts/media/bioluminescence-800.jpg</a:t>
            </a:r>
            <a:r>
              <a:rPr lang="en" sz="800" b="0" i="1" u="none" strike="noStrike" cap="none" dirty="0">
                <a:solidFill>
                  <a:schemeClr val="bg2"/>
                </a:solidFill>
                <a:latin typeface="Roboto"/>
                <a:ea typeface="Roboto"/>
                <a:cs typeface="Roboto"/>
                <a:sym typeface="Roboto"/>
              </a:rPr>
              <a:t>  </a:t>
            </a:r>
            <a:endParaRPr sz="1400" b="0" i="0" u="none" strike="noStrike" cap="none" dirty="0">
              <a:solidFill>
                <a:schemeClr val="bg2"/>
              </a:solidFill>
              <a:latin typeface="Arial"/>
              <a:ea typeface="Arial"/>
              <a:cs typeface="Arial"/>
              <a:sym typeface="Arial"/>
            </a:endParaRPr>
          </a:p>
        </p:txBody>
      </p:sp>
      <p:pic>
        <p:nvPicPr>
          <p:cNvPr id="50" name="Google Shape;50;p4" descr="Organism B"/>
          <p:cNvPicPr preferRelativeResize="0"/>
          <p:nvPr/>
        </p:nvPicPr>
        <p:blipFill>
          <a:blip r:embed="rId4"/>
          <a:srcRect/>
          <a:stretch/>
        </p:blipFill>
        <p:spPr>
          <a:xfrm>
            <a:off x="510748" y="1474120"/>
            <a:ext cx="7883097" cy="2621130"/>
          </a:xfrm>
          <a:prstGeom prst="rect">
            <a:avLst/>
          </a:prstGeom>
          <a:noFill/>
          <a:ln>
            <a:noFill/>
          </a:ln>
        </p:spPr>
      </p:pic>
      <p:sp>
        <p:nvSpPr>
          <p:cNvPr id="52" name="Google Shape;52;p4"/>
          <p:cNvSpPr/>
          <p:nvPr/>
        </p:nvSpPr>
        <p:spPr>
          <a:xfrm>
            <a:off x="467158" y="1408259"/>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5"/>
          <p:cNvSpPr txBox="1"/>
          <p:nvPr/>
        </p:nvSpPr>
        <p:spPr>
          <a:xfrm>
            <a:off x="1572206" y="380009"/>
            <a:ext cx="7350300"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 sz="2200" b="1" i="0" u="none" strike="noStrike" cap="none">
                <a:solidFill>
                  <a:srgbClr val="00A0DC"/>
                </a:solidFill>
                <a:latin typeface="Roboto"/>
                <a:ea typeface="Roboto"/>
                <a:cs typeface="Roboto"/>
                <a:sym typeface="Roboto"/>
              </a:rPr>
              <a:t>Organism C</a:t>
            </a:r>
            <a:endParaRPr sz="2200" b="0" i="1" u="none" strike="noStrike" cap="none">
              <a:solidFill>
                <a:srgbClr val="7C7C7C"/>
              </a:solidFill>
              <a:latin typeface="Roboto"/>
              <a:ea typeface="Roboto"/>
              <a:cs typeface="Roboto"/>
              <a:sym typeface="Roboto"/>
            </a:endParaRPr>
          </a:p>
        </p:txBody>
      </p:sp>
      <p:sp>
        <p:nvSpPr>
          <p:cNvPr id="58" name="Google Shape;58;p5"/>
          <p:cNvSpPr txBox="1">
            <a:spLocks noGrp="1"/>
          </p:cNvSpPr>
          <p:nvPr>
            <p:ph type="sldNum" idx="12"/>
          </p:nvPr>
        </p:nvSpPr>
        <p:spPr>
          <a:xfrm>
            <a:off x="8472458" y="463612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a:solidFill>
                  <a:srgbClr val="7F7F7F"/>
                </a:solidFill>
              </a:rPr>
              <a:t>5</a:t>
            </a:fld>
            <a:endParaRPr sz="800">
              <a:solidFill>
                <a:srgbClr val="7F7F7F"/>
              </a:solidFill>
            </a:endParaRPr>
          </a:p>
        </p:txBody>
      </p:sp>
      <p:sp>
        <p:nvSpPr>
          <p:cNvPr id="59" name="Google Shape;59;p5"/>
          <p:cNvSpPr txBox="1"/>
          <p:nvPr/>
        </p:nvSpPr>
        <p:spPr>
          <a:xfrm>
            <a:off x="567294" y="4275835"/>
            <a:ext cx="5493000" cy="215400"/>
          </a:xfrm>
          <a:prstGeom prst="rect">
            <a:avLst/>
          </a:prstGeom>
          <a:noFill/>
          <a:ln>
            <a:noFill/>
          </a:ln>
        </p:spPr>
        <p:txBody>
          <a:bodyPr spcFirstLastPara="1" wrap="square" lIns="91425" tIns="45700" rIns="91425" bIns="45700" anchor="t" anchorCtr="0">
            <a:spAutoFit/>
          </a:bodyPr>
          <a:lstStyle/>
          <a:p>
            <a:pPr lvl="0">
              <a:buSzPts val="800"/>
            </a:pPr>
            <a:r>
              <a:rPr lang="en" sz="800" b="1" i="1" u="none" strike="noStrike" cap="none" dirty="0">
                <a:solidFill>
                  <a:schemeClr val="bg2"/>
                </a:solidFill>
                <a:latin typeface="Roboto"/>
                <a:ea typeface="Roboto"/>
                <a:cs typeface="Roboto"/>
                <a:sym typeface="Roboto"/>
              </a:rPr>
              <a:t>Images</a:t>
            </a:r>
            <a:r>
              <a:rPr lang="en" sz="800" b="0" i="1" u="none" strike="noStrike" cap="none" dirty="0">
                <a:solidFill>
                  <a:schemeClr val="bg2"/>
                </a:solidFill>
                <a:latin typeface="Roboto"/>
                <a:ea typeface="Roboto"/>
                <a:cs typeface="Roboto"/>
                <a:sym typeface="Roboto"/>
              </a:rPr>
              <a:t> courtesy E. </a:t>
            </a:r>
            <a:r>
              <a:rPr lang="en" sz="800" b="0" i="1" u="none" strike="noStrike" cap="none" dirty="0" err="1">
                <a:solidFill>
                  <a:schemeClr val="bg2"/>
                </a:solidFill>
                <a:latin typeface="Roboto"/>
                <a:ea typeface="Roboto"/>
                <a:cs typeface="Roboto"/>
                <a:sym typeface="Roboto"/>
              </a:rPr>
              <a:t>Widder</a:t>
            </a:r>
            <a:r>
              <a:rPr lang="en" sz="800" b="0" i="1" u="none" strike="noStrike" cap="none" dirty="0">
                <a:solidFill>
                  <a:schemeClr val="bg2"/>
                </a:solidFill>
                <a:latin typeface="Roboto"/>
                <a:ea typeface="Roboto"/>
                <a:cs typeface="Roboto"/>
                <a:sym typeface="Roboto"/>
              </a:rPr>
              <a:t>:</a:t>
            </a:r>
            <a:r>
              <a:rPr lang="en" sz="800" i="1" dirty="0">
                <a:solidFill>
                  <a:schemeClr val="bg2"/>
                </a:solidFill>
                <a:latin typeface="Roboto"/>
                <a:ea typeface="Roboto"/>
                <a:cs typeface="Roboto"/>
                <a:sym typeface="Roboto"/>
              </a:rPr>
              <a:t> </a:t>
            </a:r>
            <a:r>
              <a:rPr lang="en-US" sz="800" i="1" dirty="0">
                <a:solidFill>
                  <a:schemeClr val="bg2"/>
                </a:solidFill>
                <a:latin typeface="Roboto"/>
                <a:ea typeface="Roboto"/>
                <a:cs typeface="Roboto"/>
                <a:sym typeface="Roboto"/>
                <a:hlinkClick r:id="rId3">
                  <a:extLst>
                    <a:ext uri="{A12FA001-AC4F-418D-AE19-62706E023703}">
                      <ahyp:hlinkClr xmlns:ahyp="http://schemas.microsoft.com/office/drawing/2018/hyperlinkcolor" xmlns="" val="tx"/>
                    </a:ext>
                  </a:extLst>
                </a:hlinkClick>
              </a:rPr>
              <a:t>https://oceanexplorer.noaa.gov/explorations/15biolum/background/medusa/medusa.html</a:t>
            </a:r>
            <a:r>
              <a:rPr lang="en-US" sz="800" i="1" dirty="0">
                <a:solidFill>
                  <a:schemeClr val="bg2"/>
                </a:solidFill>
                <a:latin typeface="Roboto"/>
                <a:ea typeface="Roboto"/>
                <a:cs typeface="Roboto"/>
                <a:sym typeface="Roboto"/>
              </a:rPr>
              <a:t> </a:t>
            </a:r>
            <a:endParaRPr sz="1400" b="0" i="0" u="none" strike="noStrike" cap="none" dirty="0">
              <a:solidFill>
                <a:schemeClr val="bg2"/>
              </a:solidFill>
              <a:latin typeface="Arial"/>
              <a:ea typeface="Arial"/>
              <a:cs typeface="Arial"/>
              <a:sym typeface="Arial"/>
            </a:endParaRPr>
          </a:p>
        </p:txBody>
      </p:sp>
      <p:pic>
        <p:nvPicPr>
          <p:cNvPr id="60" name="Google Shape;60;p5" descr="Organism C"/>
          <p:cNvPicPr preferRelativeResize="0"/>
          <p:nvPr/>
        </p:nvPicPr>
        <p:blipFill rotWithShape="1">
          <a:blip r:embed="rId4">
            <a:alphaModFix/>
          </a:blip>
          <a:srcRect/>
          <a:stretch/>
        </p:blipFill>
        <p:spPr>
          <a:xfrm>
            <a:off x="659615" y="1480409"/>
            <a:ext cx="4199940" cy="2794360"/>
          </a:xfrm>
          <a:prstGeom prst="rect">
            <a:avLst/>
          </a:prstGeom>
          <a:noFill/>
          <a:ln>
            <a:noFill/>
          </a:ln>
        </p:spPr>
      </p:pic>
      <p:pic>
        <p:nvPicPr>
          <p:cNvPr id="61" name="Google Shape;61;p5" descr="Organism C"/>
          <p:cNvPicPr preferRelativeResize="0"/>
          <p:nvPr/>
        </p:nvPicPr>
        <p:blipFill rotWithShape="1">
          <a:blip r:embed="rId5">
            <a:alphaModFix/>
          </a:blip>
          <a:srcRect/>
          <a:stretch/>
        </p:blipFill>
        <p:spPr>
          <a:xfrm>
            <a:off x="5202470" y="1480409"/>
            <a:ext cx="3219309" cy="2794361"/>
          </a:xfrm>
          <a:prstGeom prst="rect">
            <a:avLst/>
          </a:prstGeom>
          <a:noFill/>
          <a:ln>
            <a:noFill/>
          </a:ln>
        </p:spPr>
      </p:pic>
      <p:sp>
        <p:nvSpPr>
          <p:cNvPr id="62" name="Google Shape;62;p5"/>
          <p:cNvSpPr/>
          <p:nvPr/>
        </p:nvSpPr>
        <p:spPr>
          <a:xfrm>
            <a:off x="593276" y="1424289"/>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3" name="Google Shape;63;p5"/>
          <p:cNvSpPr/>
          <p:nvPr/>
        </p:nvSpPr>
        <p:spPr>
          <a:xfrm>
            <a:off x="5119551" y="1424289"/>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6"/>
          <p:cNvSpPr txBox="1"/>
          <p:nvPr/>
        </p:nvSpPr>
        <p:spPr>
          <a:xfrm>
            <a:off x="1572206" y="380009"/>
            <a:ext cx="7350300"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 sz="2200" b="1" i="0" u="none" strike="noStrike" cap="none">
                <a:solidFill>
                  <a:srgbClr val="00A0DC"/>
                </a:solidFill>
                <a:latin typeface="Roboto"/>
                <a:ea typeface="Roboto"/>
                <a:cs typeface="Roboto"/>
                <a:sym typeface="Roboto"/>
              </a:rPr>
              <a:t>Organism D</a:t>
            </a:r>
            <a:endParaRPr sz="2200" b="0" i="1" u="none" strike="noStrike" cap="none">
              <a:solidFill>
                <a:srgbClr val="7C7C7C"/>
              </a:solidFill>
              <a:latin typeface="Roboto"/>
              <a:ea typeface="Roboto"/>
              <a:cs typeface="Roboto"/>
              <a:sym typeface="Roboto"/>
            </a:endParaRPr>
          </a:p>
        </p:txBody>
      </p:sp>
      <p:sp>
        <p:nvSpPr>
          <p:cNvPr id="69" name="Google Shape;69;p6"/>
          <p:cNvSpPr txBox="1">
            <a:spLocks noGrp="1"/>
          </p:cNvSpPr>
          <p:nvPr>
            <p:ph type="sldNum" idx="12"/>
          </p:nvPr>
        </p:nvSpPr>
        <p:spPr>
          <a:xfrm>
            <a:off x="8472458" y="463612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a:solidFill>
                  <a:srgbClr val="7F7F7F"/>
                </a:solidFill>
              </a:rPr>
              <a:t>6</a:t>
            </a:fld>
            <a:endParaRPr sz="800">
              <a:solidFill>
                <a:srgbClr val="7F7F7F"/>
              </a:solidFill>
            </a:endParaRPr>
          </a:p>
        </p:txBody>
      </p:sp>
      <p:sp>
        <p:nvSpPr>
          <p:cNvPr id="70" name="Google Shape;70;p6"/>
          <p:cNvSpPr txBox="1"/>
          <p:nvPr/>
        </p:nvSpPr>
        <p:spPr>
          <a:xfrm>
            <a:off x="208884" y="4382919"/>
            <a:ext cx="68982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1" i="1" u="none" strike="noStrike" cap="none" dirty="0">
                <a:solidFill>
                  <a:schemeClr val="bg2"/>
                </a:solidFill>
                <a:latin typeface="Roboto"/>
                <a:ea typeface="Roboto"/>
                <a:cs typeface="Roboto"/>
                <a:sym typeface="Roboto"/>
              </a:rPr>
              <a:t>Image</a:t>
            </a:r>
            <a:r>
              <a:rPr lang="en" sz="800" b="0" i="1" u="none" strike="noStrike" cap="none" dirty="0">
                <a:solidFill>
                  <a:schemeClr val="bg2"/>
                </a:solidFill>
                <a:latin typeface="Roboto"/>
                <a:ea typeface="Roboto"/>
                <a:cs typeface="Roboto"/>
                <a:sym typeface="Roboto"/>
              </a:rPr>
              <a:t> courtesy NOAA Ocean Exploration: </a:t>
            </a:r>
            <a:br>
              <a:rPr lang="en" sz="800" b="0" i="1" u="none" strike="noStrike" cap="none" dirty="0">
                <a:solidFill>
                  <a:schemeClr val="bg2"/>
                </a:solidFill>
                <a:latin typeface="Roboto"/>
                <a:ea typeface="Roboto"/>
                <a:cs typeface="Roboto"/>
                <a:sym typeface="Roboto"/>
              </a:rPr>
            </a:br>
            <a:r>
              <a:rPr lang="en" sz="800" b="0" i="1" u="sng" strike="noStrike" cap="none" dirty="0">
                <a:solidFill>
                  <a:schemeClr val="bg2"/>
                </a:solidFill>
                <a:latin typeface="Roboto"/>
                <a:ea typeface="Roboto"/>
                <a:cs typeface="Roboto"/>
                <a:sym typeface="Roboto"/>
                <a:hlinkClick r:id="rId3">
                  <a:extLst>
                    <a:ext uri="{A12FA001-AC4F-418D-AE19-62706E023703}">
                      <ahyp:hlinkClr xmlns:ahyp="http://schemas.microsoft.com/office/drawing/2018/hyperlinkcolor" xmlns="" val="tx"/>
                    </a:ext>
                  </a:extLst>
                </a:hlinkClick>
              </a:rPr>
              <a:t>https://oceanexplorer.noaa.gov/explorations/15biolum/logs/july23/media/figure_5_hires.jpg</a:t>
            </a:r>
            <a:r>
              <a:rPr lang="en" sz="800" b="0" i="1" u="none" strike="noStrike" cap="none" dirty="0">
                <a:solidFill>
                  <a:schemeClr val="bg2"/>
                </a:solidFill>
                <a:latin typeface="Roboto"/>
                <a:ea typeface="Roboto"/>
                <a:cs typeface="Roboto"/>
                <a:sym typeface="Roboto"/>
              </a:rPr>
              <a:t> </a:t>
            </a:r>
            <a:endParaRPr sz="1400" b="0" i="0" u="none" strike="noStrike" cap="none" dirty="0">
              <a:solidFill>
                <a:schemeClr val="bg2"/>
              </a:solidFill>
              <a:latin typeface="Arial"/>
              <a:ea typeface="Arial"/>
              <a:cs typeface="Arial"/>
              <a:sym typeface="Arial"/>
            </a:endParaRPr>
          </a:p>
        </p:txBody>
      </p:sp>
      <p:pic>
        <p:nvPicPr>
          <p:cNvPr id="71" name="Google Shape;71;p6" descr="Organism D"/>
          <p:cNvPicPr preferRelativeResize="0"/>
          <p:nvPr/>
        </p:nvPicPr>
        <p:blipFill rotWithShape="1">
          <a:blip r:embed="rId4">
            <a:alphaModFix/>
          </a:blip>
          <a:srcRect/>
          <a:stretch/>
        </p:blipFill>
        <p:spPr>
          <a:xfrm>
            <a:off x="282492" y="1281859"/>
            <a:ext cx="4176456" cy="3069247"/>
          </a:xfrm>
          <a:prstGeom prst="rect">
            <a:avLst/>
          </a:prstGeom>
          <a:noFill/>
          <a:ln>
            <a:noFill/>
          </a:ln>
        </p:spPr>
      </p:pic>
      <p:sp>
        <p:nvSpPr>
          <p:cNvPr id="72" name="Google Shape;72;p6"/>
          <p:cNvSpPr/>
          <p:nvPr/>
        </p:nvSpPr>
        <p:spPr>
          <a:xfrm>
            <a:off x="246917" y="1250046"/>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8" name="Google Shape;71;p6" descr="Organism D">
            <a:extLst>
              <a:ext uri="{FF2B5EF4-FFF2-40B4-BE49-F238E27FC236}">
                <a16:creationId xmlns:a16="http://schemas.microsoft.com/office/drawing/2014/main" id="{2F7B1A05-0E1E-41A7-8179-EAFCC450590B}"/>
              </a:ext>
            </a:extLst>
          </p:cNvPr>
          <p:cNvPicPr preferRelativeResize="0"/>
          <p:nvPr/>
        </p:nvPicPr>
        <p:blipFill>
          <a:blip r:embed="rId5"/>
          <a:srcRect/>
          <a:stretch/>
        </p:blipFill>
        <p:spPr>
          <a:xfrm>
            <a:off x="4663159" y="1281859"/>
            <a:ext cx="4065287" cy="3069247"/>
          </a:xfrm>
          <a:prstGeom prst="rect">
            <a:avLst/>
          </a:prstGeom>
          <a:noFill/>
          <a:ln>
            <a:noFill/>
          </a:ln>
        </p:spPr>
      </p:pic>
      <p:sp>
        <p:nvSpPr>
          <p:cNvPr id="9" name="Google Shape;72;p6">
            <a:extLst>
              <a:ext uri="{FF2B5EF4-FFF2-40B4-BE49-F238E27FC236}">
                <a16:creationId xmlns:a16="http://schemas.microsoft.com/office/drawing/2014/main" id="{8C9AA5C9-088E-4CE0-9364-5C30EF8246D1}"/>
              </a:ext>
            </a:extLst>
          </p:cNvPr>
          <p:cNvSpPr/>
          <p:nvPr/>
        </p:nvSpPr>
        <p:spPr>
          <a:xfrm>
            <a:off x="4572000" y="1250046"/>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 name="Google Shape;70;p6">
            <a:extLst>
              <a:ext uri="{FF2B5EF4-FFF2-40B4-BE49-F238E27FC236}">
                <a16:creationId xmlns:a16="http://schemas.microsoft.com/office/drawing/2014/main" id="{468AB39F-E6E6-4B5F-8D8E-6D6993D3BE9A}"/>
              </a:ext>
            </a:extLst>
          </p:cNvPr>
          <p:cNvSpPr txBox="1"/>
          <p:nvPr/>
        </p:nvSpPr>
        <p:spPr>
          <a:xfrm>
            <a:off x="4663158" y="4382919"/>
            <a:ext cx="4065287" cy="461624"/>
          </a:xfrm>
          <a:prstGeom prst="rect">
            <a:avLst/>
          </a:prstGeom>
          <a:noFill/>
          <a:ln>
            <a:noFill/>
          </a:ln>
        </p:spPr>
        <p:txBody>
          <a:bodyPr spcFirstLastPara="1" wrap="square" lIns="91425" tIns="45700" rIns="91425" bIns="45700" anchor="t" anchorCtr="0">
            <a:spAutoFit/>
          </a:bodyPr>
          <a:lstStyle/>
          <a:p>
            <a:pPr lvl="0">
              <a:buSzPts val="800"/>
            </a:pPr>
            <a:r>
              <a:rPr lang="en" sz="800" b="1" i="1" u="none" strike="noStrike" cap="none" dirty="0">
                <a:solidFill>
                  <a:schemeClr val="bg2"/>
                </a:solidFill>
                <a:latin typeface="Roboto"/>
                <a:ea typeface="Roboto"/>
                <a:cs typeface="Roboto"/>
                <a:sym typeface="Roboto"/>
              </a:rPr>
              <a:t>Image</a:t>
            </a:r>
            <a:r>
              <a:rPr lang="en" sz="800" b="0" i="1" u="none" strike="noStrike" cap="none" dirty="0">
                <a:solidFill>
                  <a:schemeClr val="bg2"/>
                </a:solidFill>
                <a:latin typeface="Roboto"/>
                <a:ea typeface="Roboto"/>
                <a:cs typeface="Roboto"/>
                <a:sym typeface="Roboto"/>
              </a:rPr>
              <a:t> courtesy NOAA Ocean Exploration:  </a:t>
            </a:r>
            <a:r>
              <a:rPr lang="en-US" sz="800" i="1" u="sng" dirty="0">
                <a:solidFill>
                  <a:schemeClr val="bg2"/>
                </a:solidFill>
                <a:latin typeface="Roboto"/>
                <a:ea typeface="Roboto"/>
                <a:cs typeface="Roboto"/>
                <a:sym typeface="Roboto"/>
                <a:hlinkClick r:id="rId6"/>
              </a:rPr>
              <a:t>https://</a:t>
            </a:r>
            <a:r>
              <a:rPr lang="en-US" sz="800" i="1" u="sng" dirty="0" err="1">
                <a:solidFill>
                  <a:schemeClr val="bg2"/>
                </a:solidFill>
                <a:latin typeface="Roboto"/>
                <a:ea typeface="Roboto"/>
                <a:cs typeface="Roboto"/>
                <a:sym typeface="Roboto"/>
                <a:hlinkClick r:id="rId6"/>
              </a:rPr>
              <a:t>oceanexplorer.noaa.gov</a:t>
            </a:r>
            <a:r>
              <a:rPr lang="en-US" sz="800" i="1" u="sng" dirty="0">
                <a:solidFill>
                  <a:schemeClr val="bg2"/>
                </a:solidFill>
                <a:latin typeface="Roboto"/>
                <a:ea typeface="Roboto"/>
                <a:cs typeface="Roboto"/>
                <a:sym typeface="Roboto"/>
                <a:hlinkClick r:id="rId6"/>
              </a:rPr>
              <a:t>/explorations/09bioluminescence/background/bioluminescence/media/seapendk0111_600.jpg</a:t>
            </a:r>
            <a:endParaRPr sz="1400" b="0" i="0" u="none" strike="noStrike" cap="none" dirty="0">
              <a:solidFill>
                <a:schemeClr val="bg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e87883acb9_1_0"/>
          <p:cNvSpPr txBox="1"/>
          <p:nvPr/>
        </p:nvSpPr>
        <p:spPr>
          <a:xfrm>
            <a:off x="1572206" y="380009"/>
            <a:ext cx="7350300"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 sz="2200" b="1" i="0" u="none" strike="noStrike" cap="none">
                <a:solidFill>
                  <a:srgbClr val="00A0DC"/>
                </a:solidFill>
                <a:latin typeface="Roboto"/>
                <a:ea typeface="Roboto"/>
                <a:cs typeface="Roboto"/>
                <a:sym typeface="Roboto"/>
              </a:rPr>
              <a:t>Organism E</a:t>
            </a:r>
            <a:endParaRPr sz="2200" b="0" i="1" u="none" strike="noStrike" cap="none">
              <a:solidFill>
                <a:srgbClr val="7C7C7C"/>
              </a:solidFill>
              <a:latin typeface="Roboto"/>
              <a:ea typeface="Roboto"/>
              <a:cs typeface="Roboto"/>
              <a:sym typeface="Roboto"/>
            </a:endParaRPr>
          </a:p>
        </p:txBody>
      </p:sp>
      <p:sp>
        <p:nvSpPr>
          <p:cNvPr id="79" name="Google Shape;79;ge87883acb9_1_0"/>
          <p:cNvSpPr txBox="1">
            <a:spLocks noGrp="1"/>
          </p:cNvSpPr>
          <p:nvPr>
            <p:ph type="sldNum" idx="12"/>
          </p:nvPr>
        </p:nvSpPr>
        <p:spPr>
          <a:xfrm>
            <a:off x="8472458" y="463612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a:solidFill>
                  <a:srgbClr val="7F7F7F"/>
                </a:solidFill>
              </a:rPr>
              <a:t>7</a:t>
            </a:fld>
            <a:endParaRPr sz="800">
              <a:solidFill>
                <a:srgbClr val="7F7F7F"/>
              </a:solidFill>
            </a:endParaRPr>
          </a:p>
        </p:txBody>
      </p:sp>
      <p:sp>
        <p:nvSpPr>
          <p:cNvPr id="80" name="Google Shape;80;ge87883acb9_1_0"/>
          <p:cNvSpPr txBox="1"/>
          <p:nvPr/>
        </p:nvSpPr>
        <p:spPr>
          <a:xfrm>
            <a:off x="1517102" y="4468921"/>
            <a:ext cx="555204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1" i="1" u="none" strike="noStrike" cap="none" dirty="0">
                <a:solidFill>
                  <a:schemeClr val="bg2"/>
                </a:solidFill>
                <a:latin typeface="Roboto"/>
                <a:ea typeface="Roboto"/>
                <a:cs typeface="Roboto"/>
                <a:sym typeface="Roboto"/>
              </a:rPr>
              <a:t>Image</a:t>
            </a:r>
            <a:r>
              <a:rPr lang="en" sz="800" b="0" i="1" u="none" strike="noStrike" cap="none" dirty="0">
                <a:solidFill>
                  <a:schemeClr val="bg2"/>
                </a:solidFill>
                <a:latin typeface="Roboto"/>
                <a:ea typeface="Roboto"/>
                <a:cs typeface="Roboto"/>
                <a:sym typeface="Roboto"/>
              </a:rPr>
              <a:t> courtesy Paul Caiger, ©</a:t>
            </a:r>
            <a:r>
              <a:rPr lang="en" sz="800" i="1" dirty="0">
                <a:solidFill>
                  <a:schemeClr val="bg2"/>
                </a:solidFill>
                <a:latin typeface="Roboto"/>
                <a:ea typeface="Roboto"/>
                <a:cs typeface="Roboto"/>
                <a:sym typeface="Roboto"/>
              </a:rPr>
              <a:t>Woods Hole Oceanographic Institution: </a:t>
            </a:r>
            <a:br>
              <a:rPr lang="en" sz="800" i="1" dirty="0">
                <a:solidFill>
                  <a:schemeClr val="bg2"/>
                </a:solidFill>
                <a:latin typeface="Roboto"/>
                <a:ea typeface="Roboto"/>
                <a:cs typeface="Roboto"/>
                <a:sym typeface="Roboto"/>
              </a:rPr>
            </a:br>
            <a:r>
              <a:rPr lang="en" sz="800" i="1" dirty="0">
                <a:solidFill>
                  <a:schemeClr val="bg2"/>
                </a:solidFill>
                <a:latin typeface="Roboto"/>
                <a:ea typeface="Roboto"/>
                <a:cs typeface="Roboto"/>
                <a:sym typeface="Roboto"/>
                <a:hlinkClick r:id="rId3">
                  <a:extLst>
                    <a:ext uri="{A12FA001-AC4F-418D-AE19-62706E023703}">
                      <ahyp:hlinkClr xmlns:ahyp="http://schemas.microsoft.com/office/drawing/2018/hyperlinkcolor" xmlns="" val="tx"/>
                    </a:ext>
                  </a:extLst>
                </a:hlinkClick>
              </a:rPr>
              <a:t>https://www.whoi.edu/news-insights/content/fish-with-flashlights/</a:t>
            </a:r>
            <a:r>
              <a:rPr lang="en" sz="800" i="1" dirty="0">
                <a:solidFill>
                  <a:schemeClr val="bg2"/>
                </a:solidFill>
                <a:latin typeface="Roboto"/>
                <a:ea typeface="Roboto"/>
                <a:cs typeface="Roboto"/>
                <a:sym typeface="Roboto"/>
              </a:rPr>
              <a:t> </a:t>
            </a:r>
            <a:endParaRPr sz="1400" b="0" i="0" u="none" strike="noStrike" cap="none" dirty="0">
              <a:solidFill>
                <a:schemeClr val="bg2"/>
              </a:solidFill>
              <a:latin typeface="Arial"/>
              <a:ea typeface="Arial"/>
              <a:cs typeface="Arial"/>
              <a:sym typeface="Arial"/>
            </a:endParaRPr>
          </a:p>
        </p:txBody>
      </p:sp>
      <p:pic>
        <p:nvPicPr>
          <p:cNvPr id="82" name="Google Shape;82;ge87883acb9_1_0" descr="Organism E"/>
          <p:cNvPicPr preferRelativeResize="0"/>
          <p:nvPr/>
        </p:nvPicPr>
        <p:blipFill>
          <a:blip r:embed="rId4">
            <a:alphaModFix/>
          </a:blip>
          <a:stretch>
            <a:fillRect/>
          </a:stretch>
        </p:blipFill>
        <p:spPr>
          <a:xfrm>
            <a:off x="1572205" y="1388036"/>
            <a:ext cx="5496937" cy="3080886"/>
          </a:xfrm>
          <a:prstGeom prst="rect">
            <a:avLst/>
          </a:prstGeom>
          <a:noFill/>
          <a:ln>
            <a:noFill/>
          </a:ln>
        </p:spPr>
      </p:pic>
      <p:sp>
        <p:nvSpPr>
          <p:cNvPr id="81" name="Google Shape;81;ge87883acb9_1_0"/>
          <p:cNvSpPr/>
          <p:nvPr/>
        </p:nvSpPr>
        <p:spPr>
          <a:xfrm>
            <a:off x="1517102" y="1319795"/>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ed71d92bed_0_0"/>
          <p:cNvSpPr txBox="1"/>
          <p:nvPr/>
        </p:nvSpPr>
        <p:spPr>
          <a:xfrm>
            <a:off x="1572206" y="380009"/>
            <a:ext cx="7350300"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 sz="2200" b="1" i="0" u="none" strike="noStrike" cap="none">
                <a:solidFill>
                  <a:srgbClr val="00A0DC"/>
                </a:solidFill>
                <a:latin typeface="Roboto"/>
                <a:ea typeface="Roboto"/>
                <a:cs typeface="Roboto"/>
                <a:sym typeface="Roboto"/>
              </a:rPr>
              <a:t>Organism F</a:t>
            </a:r>
            <a:endParaRPr sz="2200" b="0" i="1" u="none" strike="noStrike" cap="none">
              <a:solidFill>
                <a:srgbClr val="7C7C7C"/>
              </a:solidFill>
              <a:latin typeface="Roboto"/>
              <a:ea typeface="Roboto"/>
              <a:cs typeface="Roboto"/>
              <a:sym typeface="Roboto"/>
            </a:endParaRPr>
          </a:p>
        </p:txBody>
      </p:sp>
      <p:sp>
        <p:nvSpPr>
          <p:cNvPr id="88" name="Google Shape;88;ged71d92bed_0_0"/>
          <p:cNvSpPr txBox="1">
            <a:spLocks noGrp="1"/>
          </p:cNvSpPr>
          <p:nvPr>
            <p:ph type="sldNum" idx="12"/>
          </p:nvPr>
        </p:nvSpPr>
        <p:spPr>
          <a:xfrm>
            <a:off x="8472458" y="463612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a:solidFill>
                  <a:srgbClr val="7F7F7F"/>
                </a:solidFill>
              </a:rPr>
              <a:t>8</a:t>
            </a:fld>
            <a:endParaRPr sz="800">
              <a:solidFill>
                <a:srgbClr val="7F7F7F"/>
              </a:solidFill>
            </a:endParaRPr>
          </a:p>
        </p:txBody>
      </p:sp>
      <p:sp>
        <p:nvSpPr>
          <p:cNvPr id="89" name="Google Shape;89;ged71d92bed_0_0"/>
          <p:cNvSpPr txBox="1"/>
          <p:nvPr/>
        </p:nvSpPr>
        <p:spPr>
          <a:xfrm>
            <a:off x="2080911" y="4347428"/>
            <a:ext cx="6898200" cy="3539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50" b="1" i="1" u="none" strike="noStrike" cap="none" dirty="0">
                <a:solidFill>
                  <a:schemeClr val="bg2"/>
                </a:solidFill>
                <a:latin typeface="Roboto"/>
                <a:ea typeface="Roboto"/>
                <a:cs typeface="Roboto"/>
                <a:sym typeface="Roboto"/>
              </a:rPr>
              <a:t>Image</a:t>
            </a:r>
            <a:r>
              <a:rPr lang="en" sz="850" b="0" i="1" u="none" strike="noStrike" cap="none" dirty="0">
                <a:solidFill>
                  <a:schemeClr val="bg2"/>
                </a:solidFill>
                <a:latin typeface="Roboto"/>
                <a:ea typeface="Roboto"/>
                <a:cs typeface="Roboto"/>
                <a:sym typeface="Roboto"/>
              </a:rPr>
              <a:t> courtesy </a:t>
            </a:r>
            <a:r>
              <a:rPr lang="en" sz="850" i="1" dirty="0">
                <a:solidFill>
                  <a:schemeClr val="bg2"/>
                </a:solidFill>
                <a:highlight>
                  <a:srgbClr val="FFFFFF"/>
                </a:highlight>
                <a:latin typeface="Roboto"/>
                <a:ea typeface="Roboto"/>
                <a:cs typeface="Roboto"/>
                <a:sym typeface="Roboto"/>
              </a:rPr>
              <a:t>E. Widder, ORCA, </a:t>
            </a:r>
            <a:r>
              <a:rPr lang="en" sz="850" i="1" dirty="0">
                <a:solidFill>
                  <a:schemeClr val="bg2"/>
                </a:solidFill>
                <a:highlight>
                  <a:srgbClr val="FFFFFF"/>
                </a:highlight>
                <a:uFill>
                  <a:noFill/>
                </a:uFill>
                <a:latin typeface="Roboto"/>
                <a:ea typeface="Roboto"/>
                <a:cs typeface="Roboto"/>
                <a:sym typeface="Roboto"/>
                <a:hlinkClick r:id="rId3">
                  <a:extLst>
                    <a:ext uri="{A12FA001-AC4F-418D-AE19-62706E023703}">
                      <ahyp:hlinkClr xmlns:ahyp="http://schemas.microsoft.com/office/drawing/2018/hyperlinkcolor" xmlns="" val="tx"/>
                    </a:ext>
                  </a:extLst>
                </a:hlinkClick>
              </a:rPr>
              <a:t>www.teamorca.org</a:t>
            </a:r>
            <a:r>
              <a:rPr lang="en" sz="850" i="1" dirty="0">
                <a:solidFill>
                  <a:schemeClr val="bg2"/>
                </a:solidFill>
                <a:highlight>
                  <a:srgbClr val="FFFFFF"/>
                </a:highlight>
                <a:uFill>
                  <a:noFill/>
                </a:uFill>
                <a:latin typeface="Roboto"/>
                <a:ea typeface="Roboto"/>
                <a:cs typeface="Roboto"/>
                <a:sym typeface="Roboto"/>
              </a:rPr>
              <a:t>:</a:t>
            </a:r>
            <a:br>
              <a:rPr lang="en" sz="850" i="1" dirty="0">
                <a:solidFill>
                  <a:schemeClr val="bg2"/>
                </a:solidFill>
                <a:highlight>
                  <a:srgbClr val="FFFFFF"/>
                </a:highlight>
                <a:uFill>
                  <a:noFill/>
                </a:uFill>
                <a:latin typeface="Roboto"/>
                <a:ea typeface="Roboto"/>
                <a:cs typeface="Roboto"/>
                <a:sym typeface="Roboto"/>
              </a:rPr>
            </a:br>
            <a:r>
              <a:rPr lang="en-US" sz="850" i="1" u="none" strike="noStrike" cap="none" dirty="0">
                <a:solidFill>
                  <a:schemeClr val="bg2"/>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https://ocean.si.edu/ocean-life/fish/bioluminescence</a:t>
            </a:r>
            <a:r>
              <a:rPr lang="en-US" sz="850" i="1" u="none" strike="noStrike" cap="none" dirty="0">
                <a:solidFill>
                  <a:schemeClr val="bg2"/>
                </a:solidFill>
                <a:latin typeface="Roboto"/>
                <a:ea typeface="Roboto"/>
                <a:cs typeface="Roboto"/>
                <a:sym typeface="Roboto"/>
              </a:rPr>
              <a:t> </a:t>
            </a:r>
            <a:endParaRPr sz="850" i="1" u="none" strike="noStrike" cap="none" dirty="0">
              <a:solidFill>
                <a:schemeClr val="bg2"/>
              </a:solidFill>
              <a:latin typeface="Roboto"/>
              <a:ea typeface="Roboto"/>
              <a:cs typeface="Roboto"/>
              <a:sym typeface="Roboto"/>
            </a:endParaRPr>
          </a:p>
        </p:txBody>
      </p:sp>
      <p:pic>
        <p:nvPicPr>
          <p:cNvPr id="91" name="Google Shape;91;ged71d92bed_0_0" descr="Organism F"/>
          <p:cNvPicPr preferRelativeResize="0"/>
          <p:nvPr/>
        </p:nvPicPr>
        <p:blipFill>
          <a:blip r:embed="rId5">
            <a:alphaModFix/>
          </a:blip>
          <a:stretch>
            <a:fillRect/>
          </a:stretch>
        </p:blipFill>
        <p:spPr>
          <a:xfrm>
            <a:off x="2168750" y="1476861"/>
            <a:ext cx="4310160" cy="2870567"/>
          </a:xfrm>
          <a:prstGeom prst="rect">
            <a:avLst/>
          </a:prstGeom>
          <a:noFill/>
          <a:ln>
            <a:noFill/>
          </a:ln>
        </p:spPr>
      </p:pic>
      <p:sp>
        <p:nvSpPr>
          <p:cNvPr id="90" name="Google Shape;90;ged71d92bed_0_0"/>
          <p:cNvSpPr/>
          <p:nvPr/>
        </p:nvSpPr>
        <p:spPr>
          <a:xfrm>
            <a:off x="2105644" y="1408259"/>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ed71d92bed_0_8"/>
          <p:cNvSpPr txBox="1"/>
          <p:nvPr/>
        </p:nvSpPr>
        <p:spPr>
          <a:xfrm>
            <a:off x="1572206" y="380009"/>
            <a:ext cx="7350300"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 sz="2200" b="1" i="0" u="none" strike="noStrike" cap="none">
                <a:solidFill>
                  <a:srgbClr val="00A0DC"/>
                </a:solidFill>
                <a:latin typeface="Roboto"/>
                <a:ea typeface="Roboto"/>
                <a:cs typeface="Roboto"/>
                <a:sym typeface="Roboto"/>
              </a:rPr>
              <a:t>Organism G</a:t>
            </a:r>
            <a:endParaRPr sz="2200" b="0" i="1" u="none" strike="noStrike" cap="none">
              <a:solidFill>
                <a:srgbClr val="7C7C7C"/>
              </a:solidFill>
              <a:latin typeface="Roboto"/>
              <a:ea typeface="Roboto"/>
              <a:cs typeface="Roboto"/>
              <a:sym typeface="Roboto"/>
            </a:endParaRPr>
          </a:p>
        </p:txBody>
      </p:sp>
      <p:sp>
        <p:nvSpPr>
          <p:cNvPr id="97" name="Google Shape;97;ged71d92bed_0_8"/>
          <p:cNvSpPr txBox="1">
            <a:spLocks noGrp="1"/>
          </p:cNvSpPr>
          <p:nvPr>
            <p:ph type="sldNum" idx="12"/>
          </p:nvPr>
        </p:nvSpPr>
        <p:spPr>
          <a:xfrm>
            <a:off x="8472458" y="463612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a:solidFill>
                  <a:srgbClr val="7F7F7F"/>
                </a:solidFill>
              </a:rPr>
              <a:t>9</a:t>
            </a:fld>
            <a:endParaRPr sz="800">
              <a:solidFill>
                <a:srgbClr val="7F7F7F"/>
              </a:solidFill>
            </a:endParaRPr>
          </a:p>
        </p:txBody>
      </p:sp>
      <p:sp>
        <p:nvSpPr>
          <p:cNvPr id="98" name="Google Shape;98;ged71d92bed_0_8"/>
          <p:cNvSpPr txBox="1"/>
          <p:nvPr/>
        </p:nvSpPr>
        <p:spPr>
          <a:xfrm>
            <a:off x="2024306" y="4325407"/>
            <a:ext cx="4167013" cy="338514"/>
          </a:xfrm>
          <a:prstGeom prst="rect">
            <a:avLst/>
          </a:prstGeom>
          <a:noFill/>
          <a:ln>
            <a:noFill/>
          </a:ln>
        </p:spPr>
        <p:txBody>
          <a:bodyPr spcFirstLastPara="1" wrap="square" lIns="91425" tIns="45700" rIns="91425" bIns="45700" anchor="t" anchorCtr="0">
            <a:spAutoFit/>
          </a:bodyPr>
          <a:lstStyle/>
          <a:p>
            <a:pPr lvl="0">
              <a:buSzPts val="800"/>
            </a:pPr>
            <a:r>
              <a:rPr lang="en" sz="800" b="1" i="1" u="none" strike="noStrike" cap="none" dirty="0">
                <a:solidFill>
                  <a:schemeClr val="bg2"/>
                </a:solidFill>
                <a:latin typeface="Roboto"/>
                <a:ea typeface="Roboto"/>
                <a:cs typeface="Roboto"/>
                <a:sym typeface="Roboto"/>
              </a:rPr>
              <a:t>Image</a:t>
            </a:r>
            <a:r>
              <a:rPr lang="en" sz="800" b="0" i="1" u="none" strike="noStrike" cap="none" dirty="0">
                <a:solidFill>
                  <a:schemeClr val="bg2"/>
                </a:solidFill>
                <a:latin typeface="Roboto"/>
                <a:ea typeface="Roboto"/>
                <a:cs typeface="Roboto"/>
                <a:sym typeface="Roboto"/>
              </a:rPr>
              <a:t> courtesy </a:t>
            </a:r>
            <a:r>
              <a:rPr lang="en" sz="800" i="1" dirty="0">
                <a:solidFill>
                  <a:schemeClr val="bg2"/>
                </a:solidFill>
                <a:latin typeface="Roboto"/>
                <a:ea typeface="Roboto"/>
                <a:cs typeface="Roboto"/>
                <a:sym typeface="Roboto"/>
              </a:rPr>
              <a:t>Ocean Exploration Trust - Nautilus Live:  </a:t>
            </a:r>
            <a:r>
              <a:rPr lang="en-US" sz="800" i="1" dirty="0">
                <a:solidFill>
                  <a:schemeClr val="bg2"/>
                </a:solidFill>
                <a:latin typeface="Roboto"/>
                <a:ea typeface="Roboto"/>
                <a:cs typeface="Roboto"/>
                <a:sym typeface="Roboto"/>
                <a:hlinkClick r:id="rId3">
                  <a:extLst>
                    <a:ext uri="{A12FA001-AC4F-418D-AE19-62706E023703}">
                      <ahyp:hlinkClr xmlns:ahyp="http://schemas.microsoft.com/office/drawing/2018/hyperlinkcolor" xmlns="" val="tx"/>
                    </a:ext>
                  </a:extLst>
                </a:hlinkClick>
              </a:rPr>
              <a:t>https://www.youtube.com/watch?v=4e4PvKK_lMU</a:t>
            </a:r>
            <a:r>
              <a:rPr lang="en-US" sz="800" i="1" dirty="0">
                <a:solidFill>
                  <a:schemeClr val="bg2"/>
                </a:solidFill>
                <a:latin typeface="Roboto"/>
                <a:ea typeface="Roboto"/>
                <a:cs typeface="Roboto"/>
                <a:sym typeface="Roboto"/>
              </a:rPr>
              <a:t> (video)</a:t>
            </a:r>
            <a:endParaRPr sz="1400" b="0" i="0" u="none" strike="noStrike" cap="none" dirty="0">
              <a:solidFill>
                <a:schemeClr val="bg2"/>
              </a:solidFill>
              <a:latin typeface="Arial"/>
              <a:ea typeface="Arial"/>
              <a:cs typeface="Arial"/>
              <a:sym typeface="Arial"/>
            </a:endParaRPr>
          </a:p>
        </p:txBody>
      </p:sp>
      <p:pic>
        <p:nvPicPr>
          <p:cNvPr id="100" name="Google Shape;100;ged71d92bed_0_8" descr="Organism G"/>
          <p:cNvPicPr preferRelativeResize="0"/>
          <p:nvPr/>
        </p:nvPicPr>
        <p:blipFill rotWithShape="1">
          <a:blip r:embed="rId4">
            <a:alphaModFix/>
          </a:blip>
          <a:srcRect r="36132"/>
          <a:stretch/>
        </p:blipFill>
        <p:spPr>
          <a:xfrm>
            <a:off x="2089302" y="1454842"/>
            <a:ext cx="4102017" cy="2870566"/>
          </a:xfrm>
          <a:prstGeom prst="rect">
            <a:avLst/>
          </a:prstGeom>
          <a:noFill/>
          <a:ln>
            <a:noFill/>
          </a:ln>
        </p:spPr>
      </p:pic>
      <p:sp>
        <p:nvSpPr>
          <p:cNvPr id="99" name="Google Shape;99;ged71d92bed_0_8"/>
          <p:cNvSpPr/>
          <p:nvPr/>
        </p:nvSpPr>
        <p:spPr>
          <a:xfrm>
            <a:off x="2025841" y="1408259"/>
            <a:ext cx="296400" cy="296700"/>
          </a:xfrm>
          <a:prstGeom prst="halfFrame">
            <a:avLst>
              <a:gd name="adj1" fmla="val 33333"/>
              <a:gd name="adj2" fmla="val 33333"/>
            </a:avLst>
          </a:prstGeom>
          <a:solidFill>
            <a:srgbClr val="FBA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1141</Words>
  <Application>Microsoft Office PowerPoint</Application>
  <PresentationFormat>On-screen Show (16:9)</PresentationFormat>
  <Paragraphs>86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Merriweather</vt:lpstr>
      <vt:lpstr>Arial</vt:lpstr>
      <vt:lpstr>Roboto</vt:lpstr>
      <vt:lpstr>Calibri</vt:lpstr>
      <vt:lpstr>Paradigm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Haynes</dc:creator>
  <cp:lastModifiedBy>Matthew King</cp:lastModifiedBy>
  <cp:revision>23</cp:revision>
  <dcterms:modified xsi:type="dcterms:W3CDTF">2021-11-07T19:16:26Z</dcterms:modified>
</cp:coreProperties>
</file>